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Garet" panose="020B0604020202020204" charset="0"/>
      <p:regular r:id="rId34"/>
    </p:embeddedFont>
    <p:embeddedFont>
      <p:font typeface="Garet Bold" panose="020B0604020202020204" charset="0"/>
      <p:regular r:id="rId35"/>
    </p:embeddedFont>
    <p:embeddedFont>
      <p:font typeface="Lato" panose="020F0502020204030203" pitchFamily="34" charset="0"/>
      <p:regular r:id="rId36"/>
      <p:bold r:id="rId37"/>
      <p:italic r:id="rId38"/>
      <p:boldItalic r:id="rId39"/>
    </p:embeddedFont>
    <p:embeddedFont>
      <p:font typeface="Mont Bold" panose="020B0604020202020204" charset="0"/>
      <p:regular r:id="rId40"/>
    </p:embeddedFont>
    <p:embeddedFont>
      <p:font typeface="Mont Bold Bold" panose="020B0604020202020204" charset="0"/>
      <p:regular r:id="rId41"/>
    </p:embeddedFont>
    <p:embeddedFont>
      <p:font typeface="Open Sans Light" panose="020B0306030504020204" pitchFamily="34" charset="0"/>
      <p:regular r:id="rId42"/>
      <p:italic r:id="rId43"/>
    </p:embeddedFont>
    <p:embeddedFont>
      <p:font typeface="Quicksand" panose="020B0604020202020204" charset="0"/>
      <p:regular r:id="rId44"/>
    </p:embeddedFont>
    <p:embeddedFont>
      <p:font typeface="Roboto" panose="02000000000000000000" pitchFamily="2"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5" b="31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1877"/>
          <a:stretch>
            <a:fillRect/>
          </a:stretch>
        </p:blipFill>
        <p:spPr>
          <a:xfrm>
            <a:off x="0" y="0"/>
            <a:ext cx="18288000" cy="4273013"/>
          </a:xfrm>
          <a:prstGeom prst="rect">
            <a:avLst/>
          </a:prstGeom>
        </p:spPr>
      </p:pic>
      <p:sp>
        <p:nvSpPr>
          <p:cNvPr id="4" name="TextBox 4"/>
          <p:cNvSpPr txBox="1"/>
          <p:nvPr/>
        </p:nvSpPr>
        <p:spPr>
          <a:xfrm>
            <a:off x="396009" y="9182100"/>
            <a:ext cx="4678224"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Manish Kumar Sharma</a:t>
            </a:r>
          </a:p>
        </p:txBody>
      </p:sp>
      <p:sp>
        <p:nvSpPr>
          <p:cNvPr id="5" name="AutoShape 5"/>
          <p:cNvSpPr/>
          <p:nvPr/>
        </p:nvSpPr>
        <p:spPr>
          <a:xfrm>
            <a:off x="4373437" y="9399270"/>
            <a:ext cx="3589226" cy="0"/>
          </a:xfrm>
          <a:prstGeom prst="line">
            <a:avLst/>
          </a:prstGeom>
          <a:ln w="19050" cap="flat">
            <a:solidFill>
              <a:srgbClr val="FFFFFF"/>
            </a:solidFill>
            <a:prstDash val="solid"/>
            <a:headEnd type="none" w="sm" len="sm"/>
            <a:tailEnd type="none" w="sm" len="sm"/>
          </a:ln>
        </p:spPr>
      </p:sp>
      <p:pic>
        <p:nvPicPr>
          <p:cNvPr id="6" name="Picture 6"/>
          <p:cNvPicPr>
            <a:picLocks noChangeAspect="1"/>
          </p:cNvPicPr>
          <p:nvPr/>
        </p:nvPicPr>
        <p:blipFill>
          <a:blip r:embed="rId4"/>
          <a:srcRect/>
          <a:stretch>
            <a:fillRect/>
          </a:stretch>
        </p:blipFill>
        <p:spPr>
          <a:xfrm>
            <a:off x="3460556" y="2590440"/>
            <a:ext cx="11366888" cy="5849761"/>
          </a:xfrm>
          <a:prstGeom prst="rect">
            <a:avLst/>
          </a:prstGeom>
        </p:spPr>
      </p:pic>
      <p:sp>
        <p:nvSpPr>
          <p:cNvPr id="7" name="TextBox 7"/>
          <p:cNvSpPr txBox="1"/>
          <p:nvPr/>
        </p:nvSpPr>
        <p:spPr>
          <a:xfrm>
            <a:off x="3877720" y="1855519"/>
            <a:ext cx="10532560" cy="552450"/>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PRESENTATION</a:t>
            </a:r>
          </a:p>
        </p:txBody>
      </p:sp>
      <p:sp>
        <p:nvSpPr>
          <p:cNvPr id="8" name="TextBox 8"/>
          <p:cNvSpPr txBox="1"/>
          <p:nvPr/>
        </p:nvSpPr>
        <p:spPr>
          <a:xfrm>
            <a:off x="2510202" y="38693"/>
            <a:ext cx="13267596" cy="2276475"/>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DevOps</a:t>
            </a:r>
          </a:p>
        </p:txBody>
      </p:sp>
      <p:sp>
        <p:nvSpPr>
          <p:cNvPr id="9" name="TextBox 9"/>
          <p:cNvSpPr txBox="1"/>
          <p:nvPr/>
        </p:nvSpPr>
        <p:spPr>
          <a:xfrm>
            <a:off x="8417855" y="9201150"/>
            <a:ext cx="2030294"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Mohit Malik</a:t>
            </a:r>
          </a:p>
        </p:txBody>
      </p:sp>
      <p:sp>
        <p:nvSpPr>
          <p:cNvPr id="10" name="AutoShape 10"/>
          <p:cNvSpPr/>
          <p:nvPr/>
        </p:nvSpPr>
        <p:spPr>
          <a:xfrm rot="8044">
            <a:off x="10756962" y="9384982"/>
            <a:ext cx="4070488" cy="0"/>
          </a:xfrm>
          <a:prstGeom prst="line">
            <a:avLst/>
          </a:prstGeom>
          <a:ln w="19050" cap="flat">
            <a:solidFill>
              <a:srgbClr val="FFFFFF"/>
            </a:solidFill>
            <a:prstDash val="solid"/>
            <a:headEnd type="none" w="sm" len="sm"/>
            <a:tailEnd type="none" w="sm" len="sm"/>
          </a:ln>
        </p:spPr>
      </p:sp>
      <p:sp>
        <p:nvSpPr>
          <p:cNvPr id="11" name="TextBox 11"/>
          <p:cNvSpPr txBox="1"/>
          <p:nvPr/>
        </p:nvSpPr>
        <p:spPr>
          <a:xfrm>
            <a:off x="15446073" y="9182100"/>
            <a:ext cx="2334923"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Namit Kumar</a:t>
            </a:r>
          </a:p>
        </p:txBody>
      </p:sp>
      <p:sp>
        <p:nvSpPr>
          <p:cNvPr id="12" name="TextBox 12"/>
          <p:cNvSpPr txBox="1"/>
          <p:nvPr/>
        </p:nvSpPr>
        <p:spPr>
          <a:xfrm>
            <a:off x="1404538" y="9540240"/>
            <a:ext cx="1702231"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19CSU173</a:t>
            </a:r>
          </a:p>
        </p:txBody>
      </p:sp>
      <p:sp>
        <p:nvSpPr>
          <p:cNvPr id="13" name="TextBox 13"/>
          <p:cNvSpPr txBox="1"/>
          <p:nvPr/>
        </p:nvSpPr>
        <p:spPr>
          <a:xfrm>
            <a:off x="15762419" y="9540240"/>
            <a:ext cx="1702231"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19CSU185</a:t>
            </a:r>
          </a:p>
        </p:txBody>
      </p:sp>
      <p:sp>
        <p:nvSpPr>
          <p:cNvPr id="14" name="TextBox 14"/>
          <p:cNvSpPr txBox="1"/>
          <p:nvPr/>
        </p:nvSpPr>
        <p:spPr>
          <a:xfrm>
            <a:off x="8581886" y="9559290"/>
            <a:ext cx="1702231"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19CSU179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028700"/>
            <a:ext cx="8101521" cy="8116552"/>
          </a:xfrm>
          <a:prstGeom prst="rect">
            <a:avLst/>
          </a:prstGeom>
        </p:spPr>
      </p:pic>
      <p:pic>
        <p:nvPicPr>
          <p:cNvPr id="4" name="Picture 4"/>
          <p:cNvPicPr>
            <a:picLocks noChangeAspect="1"/>
          </p:cNvPicPr>
          <p:nvPr/>
        </p:nvPicPr>
        <p:blipFill>
          <a:blip r:embed="rId5"/>
          <a:srcRect b="9593"/>
          <a:stretch>
            <a:fillRect/>
          </a:stretch>
        </p:blipFill>
        <p:spPr>
          <a:xfrm>
            <a:off x="10451858" y="2508761"/>
            <a:ext cx="7836142" cy="5138885"/>
          </a:xfrm>
          <a:prstGeom prst="rect">
            <a:avLst/>
          </a:prstGeom>
        </p:spPr>
      </p:pic>
      <p:sp>
        <p:nvSpPr>
          <p:cNvPr id="5" name="TextBox 5"/>
          <p:cNvSpPr txBox="1"/>
          <p:nvPr/>
        </p:nvSpPr>
        <p:spPr>
          <a:xfrm>
            <a:off x="670947" y="192039"/>
            <a:ext cx="5106114"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Plan Phase</a:t>
            </a:r>
          </a:p>
        </p:txBody>
      </p:sp>
      <p:sp>
        <p:nvSpPr>
          <p:cNvPr id="6" name="TextBox 6"/>
          <p:cNvSpPr txBox="1"/>
          <p:nvPr/>
        </p:nvSpPr>
        <p:spPr>
          <a:xfrm>
            <a:off x="641726" y="2276540"/>
            <a:ext cx="9412063"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Plan stage covers everything that happens before the developers start writing code. </a:t>
            </a:r>
          </a:p>
        </p:txBody>
      </p:sp>
      <p:sp>
        <p:nvSpPr>
          <p:cNvPr id="7" name="TextBox 7"/>
          <p:cNvSpPr txBox="1"/>
          <p:nvPr/>
        </p:nvSpPr>
        <p:spPr>
          <a:xfrm>
            <a:off x="641726" y="5977215"/>
            <a:ext cx="9412063"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Requirements and feedback are gathered from stakeholders/customers and used to build a product roadmap to guide future development.</a:t>
            </a:r>
          </a:p>
        </p:txBody>
      </p:sp>
      <p:sp>
        <p:nvSpPr>
          <p:cNvPr id="8" name="TextBox 8"/>
          <p:cNvSpPr txBox="1"/>
          <p:nvPr/>
        </p:nvSpPr>
        <p:spPr>
          <a:xfrm>
            <a:off x="632201" y="3884994"/>
            <a:ext cx="9412063"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Techniques &amp; Technologies are decided for the project like dependencies &amp; their versions to be used.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028700"/>
            <a:ext cx="8101521" cy="8116552"/>
          </a:xfrm>
          <a:prstGeom prst="rect">
            <a:avLst/>
          </a:prstGeom>
        </p:spPr>
      </p:pic>
      <p:pic>
        <p:nvPicPr>
          <p:cNvPr id="4" name="Picture 4"/>
          <p:cNvPicPr>
            <a:picLocks noChangeAspect="1"/>
          </p:cNvPicPr>
          <p:nvPr/>
        </p:nvPicPr>
        <p:blipFill>
          <a:blip r:embed="rId5"/>
          <a:srcRect/>
          <a:stretch>
            <a:fillRect/>
          </a:stretch>
        </p:blipFill>
        <p:spPr>
          <a:xfrm>
            <a:off x="10337551" y="2157113"/>
            <a:ext cx="7950449" cy="5972775"/>
          </a:xfrm>
          <a:prstGeom prst="rect">
            <a:avLst/>
          </a:prstGeom>
        </p:spPr>
      </p:pic>
      <p:sp>
        <p:nvSpPr>
          <p:cNvPr id="5" name="TextBox 5"/>
          <p:cNvSpPr txBox="1"/>
          <p:nvPr/>
        </p:nvSpPr>
        <p:spPr>
          <a:xfrm>
            <a:off x="552093" y="91440"/>
            <a:ext cx="5559623"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Code Phase</a:t>
            </a:r>
          </a:p>
        </p:txBody>
      </p:sp>
      <p:sp>
        <p:nvSpPr>
          <p:cNvPr id="6" name="TextBox 6"/>
          <p:cNvSpPr txBox="1"/>
          <p:nvPr/>
        </p:nvSpPr>
        <p:spPr>
          <a:xfrm>
            <a:off x="552093" y="2095500"/>
            <a:ext cx="9395711" cy="3295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Once done with planning, the developers can get to work. In addition to the standard toolkit of a software developer, the team has a standard set of plugins installed in their development environments to aid the development process.</a:t>
            </a:r>
          </a:p>
        </p:txBody>
      </p:sp>
      <p:sp>
        <p:nvSpPr>
          <p:cNvPr id="7" name="TextBox 7"/>
          <p:cNvSpPr txBox="1"/>
          <p:nvPr/>
        </p:nvSpPr>
        <p:spPr>
          <a:xfrm>
            <a:off x="552093" y="6048975"/>
            <a:ext cx="9395711"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These tools also help resolve issues that may fail tests later in the pipeline, resulting in fewer failed builds.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324924"/>
            <a:ext cx="8101521" cy="8116552"/>
          </a:xfrm>
          <a:prstGeom prst="rect">
            <a:avLst/>
          </a:prstGeom>
        </p:spPr>
      </p:pic>
      <p:pic>
        <p:nvPicPr>
          <p:cNvPr id="4" name="Picture 4"/>
          <p:cNvPicPr>
            <a:picLocks noChangeAspect="1"/>
          </p:cNvPicPr>
          <p:nvPr/>
        </p:nvPicPr>
        <p:blipFill>
          <a:blip r:embed="rId5"/>
          <a:srcRect/>
          <a:stretch>
            <a:fillRect/>
          </a:stretch>
        </p:blipFill>
        <p:spPr>
          <a:xfrm>
            <a:off x="11179730" y="2477899"/>
            <a:ext cx="7108270" cy="5331202"/>
          </a:xfrm>
          <a:prstGeom prst="rect">
            <a:avLst/>
          </a:prstGeom>
        </p:spPr>
      </p:pic>
      <p:sp>
        <p:nvSpPr>
          <p:cNvPr id="5" name="TextBox 5"/>
          <p:cNvSpPr txBox="1"/>
          <p:nvPr/>
        </p:nvSpPr>
        <p:spPr>
          <a:xfrm>
            <a:off x="645854" y="91440"/>
            <a:ext cx="5372100"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Build Phase</a:t>
            </a:r>
          </a:p>
        </p:txBody>
      </p:sp>
      <p:sp>
        <p:nvSpPr>
          <p:cNvPr id="6" name="TextBox 6"/>
          <p:cNvSpPr txBox="1"/>
          <p:nvPr/>
        </p:nvSpPr>
        <p:spPr>
          <a:xfrm>
            <a:off x="552093" y="1847850"/>
            <a:ext cx="10020300" cy="2228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Build phase is where DevOps really kicks in. Once a developer has finished a task, they commit their code to a shared code repository where other developers review &amp; send it for testing if </a:t>
            </a:r>
          </a:p>
        </p:txBody>
      </p:sp>
      <p:sp>
        <p:nvSpPr>
          <p:cNvPr id="7" name="TextBox 7"/>
          <p:cNvSpPr txBox="1"/>
          <p:nvPr/>
        </p:nvSpPr>
        <p:spPr>
          <a:xfrm>
            <a:off x="552093" y="5211749"/>
            <a:ext cx="9124950" cy="3829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Simultaneously, the pull request triggers an automated process which builds the codebase and runs a series of end-to-end, integration and unit tests to identify any regressions. If the build fails, or any of the tests fail, the pull-request fails and the developer is notified to resolve the issue.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77754" y="844417"/>
            <a:ext cx="8101521" cy="8116552"/>
          </a:xfrm>
          <a:prstGeom prst="rect">
            <a:avLst/>
          </a:prstGeom>
        </p:spPr>
      </p:pic>
      <p:pic>
        <p:nvPicPr>
          <p:cNvPr id="4" name="Picture 4"/>
          <p:cNvPicPr>
            <a:picLocks noChangeAspect="1"/>
          </p:cNvPicPr>
          <p:nvPr/>
        </p:nvPicPr>
        <p:blipFill>
          <a:blip r:embed="rId5"/>
          <a:srcRect l="8942" t="9312" r="14513"/>
          <a:stretch>
            <a:fillRect/>
          </a:stretch>
        </p:blipFill>
        <p:spPr>
          <a:xfrm>
            <a:off x="10277754" y="2437684"/>
            <a:ext cx="8010246" cy="4930018"/>
          </a:xfrm>
          <a:prstGeom prst="rect">
            <a:avLst/>
          </a:prstGeom>
        </p:spPr>
      </p:pic>
      <p:sp>
        <p:nvSpPr>
          <p:cNvPr id="5" name="TextBox 5"/>
          <p:cNvSpPr txBox="1"/>
          <p:nvPr/>
        </p:nvSpPr>
        <p:spPr>
          <a:xfrm>
            <a:off x="811768" y="91440"/>
            <a:ext cx="5040273"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Test Phase</a:t>
            </a:r>
          </a:p>
        </p:txBody>
      </p:sp>
      <p:sp>
        <p:nvSpPr>
          <p:cNvPr id="6" name="TextBox 6"/>
          <p:cNvSpPr txBox="1"/>
          <p:nvPr/>
        </p:nvSpPr>
        <p:spPr>
          <a:xfrm>
            <a:off x="552093" y="1847850"/>
            <a:ext cx="8953500"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Once a build succeeds, it is automatically deployed to a staging environment for deeper, out-of-band testing.</a:t>
            </a:r>
          </a:p>
        </p:txBody>
      </p:sp>
      <p:sp>
        <p:nvSpPr>
          <p:cNvPr id="7" name="TextBox 7"/>
          <p:cNvSpPr txBox="1"/>
          <p:nvPr/>
        </p:nvSpPr>
        <p:spPr>
          <a:xfrm>
            <a:off x="552093" y="3859199"/>
            <a:ext cx="8953500" cy="5962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Once the application is deployed to the test environment, a series of manual and automated tests are performed.</a:t>
            </a:r>
          </a:p>
          <a:p>
            <a:pPr>
              <a:lnSpc>
                <a:spcPts val="4200"/>
              </a:lnSpc>
            </a:pPr>
            <a:r>
              <a:rPr lang="en-US" sz="3000" dirty="0">
                <a:solidFill>
                  <a:srgbClr val="FFFFFF"/>
                </a:solidFill>
                <a:latin typeface="Mont Bold"/>
              </a:rPr>
              <a:t>The testing that is performed during this phase is up to the organization and what is relevant to the application, but this stage can be considered a test-bed that lets you plug in new testing without interrupting the flow of developers or impacting the production environment.</a:t>
            </a:r>
          </a:p>
          <a:p>
            <a:pPr>
              <a:lnSpc>
                <a:spcPts val="4200"/>
              </a:lnSpc>
            </a:pPr>
            <a:endParaRPr lang="en-US" sz="3000" dirty="0">
              <a:solidFill>
                <a:srgbClr val="FFFFFF"/>
              </a:solidFill>
              <a:latin typeface="Mont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840013" y="848674"/>
            <a:ext cx="8101521" cy="8116552"/>
          </a:xfrm>
          <a:prstGeom prst="rect">
            <a:avLst/>
          </a:prstGeom>
        </p:spPr>
      </p:pic>
      <p:sp>
        <p:nvSpPr>
          <p:cNvPr id="4" name="TextBox 4"/>
          <p:cNvSpPr txBox="1"/>
          <p:nvPr/>
        </p:nvSpPr>
        <p:spPr>
          <a:xfrm>
            <a:off x="552093" y="91440"/>
            <a:ext cx="7235309"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Release Phase</a:t>
            </a:r>
          </a:p>
        </p:txBody>
      </p:sp>
      <p:sp>
        <p:nvSpPr>
          <p:cNvPr id="5" name="TextBox 5"/>
          <p:cNvSpPr txBox="1"/>
          <p:nvPr/>
        </p:nvSpPr>
        <p:spPr>
          <a:xfrm>
            <a:off x="552093" y="1847850"/>
            <a:ext cx="10248900" cy="3829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Release phase is a milestone in a DevOps pipeline — it’s the point at which we say a build is ready for deployment into the production environment. By this stage, each code change has passed a series of manual and automated tests, and the operations team can be confident that breaking issues and regressions are unlikely.</a:t>
            </a:r>
          </a:p>
        </p:txBody>
      </p:sp>
      <p:sp>
        <p:nvSpPr>
          <p:cNvPr id="6" name="TextBox 6"/>
          <p:cNvSpPr txBox="1"/>
          <p:nvPr/>
        </p:nvSpPr>
        <p:spPr>
          <a:xfrm>
            <a:off x="552093" y="6278549"/>
            <a:ext cx="10687050"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Depending on the DevOps maturity of an organization, they may choose to release the application automatically or may take control over the releases.</a:t>
            </a:r>
          </a:p>
        </p:txBody>
      </p:sp>
      <p:pic>
        <p:nvPicPr>
          <p:cNvPr id="1026" name="Picture 2" descr="Concept of Business Release, Startup. Project Development and Launching.  Male and Female Character Working Together Stock Vector - Illustration of  development, person: 200271417">
            <a:extLst>
              <a:ext uri="{FF2B5EF4-FFF2-40B4-BE49-F238E27FC236}">
                <a16:creationId xmlns:a16="http://schemas.microsoft.com/office/drawing/2014/main" id="{B81E2A88-44C2-4E03-8C1E-8678AE6E0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3086" y="2020442"/>
            <a:ext cx="6934914" cy="4707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38100"/>
            <a:ext cx="18288000" cy="103251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028700"/>
            <a:ext cx="8101521" cy="8116552"/>
          </a:xfrm>
          <a:prstGeom prst="rect">
            <a:avLst/>
          </a:prstGeom>
        </p:spPr>
      </p:pic>
      <p:sp>
        <p:nvSpPr>
          <p:cNvPr id="4" name="TextBox 4"/>
          <p:cNvSpPr txBox="1"/>
          <p:nvPr/>
        </p:nvSpPr>
        <p:spPr>
          <a:xfrm>
            <a:off x="381000" y="346766"/>
            <a:ext cx="7235309"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Deploy Phase</a:t>
            </a:r>
          </a:p>
        </p:txBody>
      </p:sp>
      <p:sp>
        <p:nvSpPr>
          <p:cNvPr id="5" name="TextBox 5"/>
          <p:cNvSpPr txBox="1"/>
          <p:nvPr/>
        </p:nvSpPr>
        <p:spPr>
          <a:xfrm>
            <a:off x="819150" y="2010948"/>
            <a:ext cx="8782050"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Deployment involves moving software from one controlled environment to another after release stage.</a:t>
            </a:r>
          </a:p>
        </p:txBody>
      </p:sp>
      <p:sp>
        <p:nvSpPr>
          <p:cNvPr id="6" name="TextBox 6"/>
          <p:cNvSpPr txBox="1"/>
          <p:nvPr/>
        </p:nvSpPr>
        <p:spPr>
          <a:xfrm>
            <a:off x="819150" y="4144355"/>
            <a:ext cx="8782050" cy="3829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When the new environment is ready, the hosting service points all new requests to the new environment. If at any point, an issue is found with the new build, you can simply tell the hosting service to point requests back to the old environment while you come up with a fix.</a:t>
            </a:r>
          </a:p>
        </p:txBody>
      </p:sp>
      <p:grpSp>
        <p:nvGrpSpPr>
          <p:cNvPr id="7" name="Group 7"/>
          <p:cNvGrpSpPr/>
          <p:nvPr/>
        </p:nvGrpSpPr>
        <p:grpSpPr>
          <a:xfrm>
            <a:off x="10186479" y="2527043"/>
            <a:ext cx="7682543" cy="5119866"/>
            <a:chOff x="0" y="0"/>
            <a:chExt cx="10243390" cy="6826488"/>
          </a:xfrm>
        </p:grpSpPr>
        <p:pic>
          <p:nvPicPr>
            <p:cNvPr id="8" name="Picture 8"/>
            <p:cNvPicPr>
              <a:picLocks noChangeAspect="1"/>
            </p:cNvPicPr>
            <p:nvPr/>
          </p:nvPicPr>
          <p:blipFill>
            <a:blip r:embed="rId5"/>
            <a:srcRect/>
            <a:stretch>
              <a:fillRect/>
            </a:stretch>
          </p:blipFill>
          <p:spPr>
            <a:xfrm>
              <a:off x="0" y="0"/>
              <a:ext cx="10243390" cy="6826488"/>
            </a:xfrm>
            <a:prstGeom prst="rect">
              <a:avLst/>
            </a:prstGeom>
          </p:spPr>
        </p:pic>
        <p:sp>
          <p:nvSpPr>
            <p:cNvPr id="9" name="TextBox 9"/>
            <p:cNvSpPr txBox="1"/>
            <p:nvPr/>
          </p:nvSpPr>
          <p:spPr>
            <a:xfrm rot="21015861">
              <a:off x="4365801" y="3143479"/>
              <a:ext cx="3217906" cy="1056700"/>
            </a:xfrm>
            <a:prstGeom prst="rect">
              <a:avLst/>
            </a:prstGeom>
          </p:spPr>
          <p:txBody>
            <a:bodyPr wrap="square" lIns="0" tIns="0" rIns="0" bIns="0" rtlCol="0" anchor="t">
              <a:spAutoFit/>
            </a:bodyPr>
            <a:lstStyle/>
            <a:p>
              <a:pPr algn="ctr">
                <a:lnSpc>
                  <a:spcPts val="6440"/>
                </a:lnSpc>
              </a:pPr>
              <a:r>
                <a:rPr lang="en-US" sz="4600" dirty="0">
                  <a:solidFill>
                    <a:srgbClr val="FFFFFF"/>
                  </a:solidFill>
                  <a:latin typeface="Mont Bold"/>
                </a:rPr>
                <a:t>Deploy</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38100"/>
            <a:ext cx="18288000" cy="104394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4713" y="-1494476"/>
            <a:ext cx="8101521" cy="8116552"/>
          </a:xfrm>
          <a:prstGeom prst="rect">
            <a:avLst/>
          </a:prstGeom>
        </p:spPr>
      </p:pic>
      <p:pic>
        <p:nvPicPr>
          <p:cNvPr id="4" name="Picture 4"/>
          <p:cNvPicPr>
            <a:picLocks noChangeAspect="1"/>
          </p:cNvPicPr>
          <p:nvPr/>
        </p:nvPicPr>
        <p:blipFill>
          <a:blip r:embed="rId5"/>
          <a:srcRect l="6236" t="5518" r="9102" b="13105"/>
          <a:stretch>
            <a:fillRect/>
          </a:stretch>
        </p:blipFill>
        <p:spPr>
          <a:xfrm>
            <a:off x="10182947" y="218758"/>
            <a:ext cx="8103287" cy="3806823"/>
          </a:xfrm>
          <a:prstGeom prst="rect">
            <a:avLst/>
          </a:prstGeom>
        </p:spPr>
      </p:pic>
      <p:sp>
        <p:nvSpPr>
          <p:cNvPr id="5" name="TextBox 5"/>
          <p:cNvSpPr txBox="1"/>
          <p:nvPr/>
        </p:nvSpPr>
        <p:spPr>
          <a:xfrm>
            <a:off x="1028700" y="638175"/>
            <a:ext cx="7235309"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Operate Phase</a:t>
            </a:r>
          </a:p>
        </p:txBody>
      </p:sp>
      <p:sp>
        <p:nvSpPr>
          <p:cNvPr id="6" name="TextBox 6"/>
          <p:cNvSpPr txBox="1"/>
          <p:nvPr/>
        </p:nvSpPr>
        <p:spPr>
          <a:xfrm>
            <a:off x="1014412" y="4459285"/>
            <a:ext cx="12420600" cy="2228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operations team is now hard at work, making sure that everything is running smoothly. Based on the configuration of the hosting service, the environment automatically scales with load to handle peaks and troughs in the number of active users.</a:t>
            </a:r>
          </a:p>
        </p:txBody>
      </p:sp>
      <p:sp>
        <p:nvSpPr>
          <p:cNvPr id="7" name="TextBox 7"/>
          <p:cNvSpPr txBox="1"/>
          <p:nvPr/>
        </p:nvSpPr>
        <p:spPr>
          <a:xfrm>
            <a:off x="1014412" y="7158037"/>
            <a:ext cx="12420600" cy="213520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organization has also built a way for their customers to provide feedback on their service, as well as tooling that helps collect and triage this feedback to help shape the future development of the product.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4775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84500" y="1141748"/>
            <a:ext cx="8101521" cy="8116552"/>
          </a:xfrm>
          <a:prstGeom prst="rect">
            <a:avLst/>
          </a:prstGeom>
        </p:spPr>
      </p:pic>
      <p:pic>
        <p:nvPicPr>
          <p:cNvPr id="4" name="Picture 4"/>
          <p:cNvPicPr>
            <a:picLocks noChangeAspect="1"/>
          </p:cNvPicPr>
          <p:nvPr/>
        </p:nvPicPr>
        <p:blipFill>
          <a:blip r:embed="rId5"/>
          <a:srcRect/>
          <a:stretch>
            <a:fillRect/>
          </a:stretch>
        </p:blipFill>
        <p:spPr>
          <a:xfrm>
            <a:off x="11496850" y="2247900"/>
            <a:ext cx="6791150" cy="5502218"/>
          </a:xfrm>
          <a:prstGeom prst="rect">
            <a:avLst/>
          </a:prstGeom>
        </p:spPr>
      </p:pic>
      <p:sp>
        <p:nvSpPr>
          <p:cNvPr id="5" name="TextBox 5"/>
          <p:cNvSpPr txBox="1"/>
          <p:nvPr/>
        </p:nvSpPr>
        <p:spPr>
          <a:xfrm>
            <a:off x="1028700" y="243840"/>
            <a:ext cx="7235309"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Monitor Phase</a:t>
            </a:r>
          </a:p>
        </p:txBody>
      </p:sp>
      <p:sp>
        <p:nvSpPr>
          <p:cNvPr id="6" name="TextBox 6"/>
          <p:cNvSpPr txBox="1"/>
          <p:nvPr/>
        </p:nvSpPr>
        <p:spPr>
          <a:xfrm>
            <a:off x="1028700" y="2381250"/>
            <a:ext cx="10039350" cy="2673809"/>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‘final’ phase of the DevOps cycle is to monitor the environment. this builds on the customer feedback provided in the Operate phase by collecting data and providing analytics on customer behavior, performance, errors and more.</a:t>
            </a:r>
          </a:p>
        </p:txBody>
      </p:sp>
      <p:sp>
        <p:nvSpPr>
          <p:cNvPr id="7" name="TextBox 7"/>
          <p:cNvSpPr txBox="1"/>
          <p:nvPr/>
        </p:nvSpPr>
        <p:spPr>
          <a:xfrm>
            <a:off x="1028700" y="6202349"/>
            <a:ext cx="10039350"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All of this information is then fed back to the Product Manager and the development team to close the loop on the process.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713"/>
          <a:stretch>
            <a:fillRect/>
          </a:stretch>
        </p:blipFill>
        <p:spPr>
          <a:xfrm>
            <a:off x="-152399" y="0"/>
            <a:ext cx="18440400" cy="10287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pic>
        <p:nvPicPr>
          <p:cNvPr id="4" name="Picture 4"/>
          <p:cNvPicPr>
            <a:picLocks noChangeAspect="1"/>
          </p:cNvPicPr>
          <p:nvPr/>
        </p:nvPicPr>
        <p:blipFill>
          <a:blip r:embed="rId4"/>
          <a:srcRect/>
          <a:stretch>
            <a:fillRect/>
          </a:stretch>
        </p:blipFill>
        <p:spPr>
          <a:xfrm>
            <a:off x="11049000" y="742058"/>
            <a:ext cx="6462061" cy="2760223"/>
          </a:xfrm>
          <a:prstGeom prst="rect">
            <a:avLst/>
          </a:prstGeom>
        </p:spPr>
      </p:pic>
      <p:sp>
        <p:nvSpPr>
          <p:cNvPr id="5" name="TextBox 5"/>
          <p:cNvSpPr txBox="1"/>
          <p:nvPr/>
        </p:nvSpPr>
        <p:spPr>
          <a:xfrm>
            <a:off x="1852738" y="1267111"/>
            <a:ext cx="172632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Git</a:t>
            </a:r>
          </a:p>
        </p:txBody>
      </p:sp>
      <p:sp>
        <p:nvSpPr>
          <p:cNvPr id="6" name="TextBox 6"/>
          <p:cNvSpPr txBox="1"/>
          <p:nvPr/>
        </p:nvSpPr>
        <p:spPr>
          <a:xfrm>
            <a:off x="1028700" y="3600450"/>
            <a:ext cx="11410950" cy="3295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Git is a DevOps tool used for source code management. It is a free and open-source version control system used to handle small to very large projects efficiently. Git is also used to track changes in the source code, enabling multiple developers to work together on non-linear development.</a:t>
            </a:r>
          </a:p>
        </p:txBody>
      </p:sp>
      <p:sp>
        <p:nvSpPr>
          <p:cNvPr id="7" name="TextBox 7"/>
          <p:cNvSpPr txBox="1"/>
          <p:nvPr/>
        </p:nvSpPr>
        <p:spPr>
          <a:xfrm>
            <a:off x="1028700" y="7676753"/>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SVN, Azure DevOps Server and Mercurial are few Git alternatives.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grpSp>
        <p:nvGrpSpPr>
          <p:cNvPr id="4" name="Group 4"/>
          <p:cNvGrpSpPr/>
          <p:nvPr/>
        </p:nvGrpSpPr>
        <p:grpSpPr>
          <a:xfrm>
            <a:off x="165555" y="7745549"/>
            <a:ext cx="17922883" cy="2305050"/>
            <a:chOff x="0" y="0"/>
            <a:chExt cx="20195930" cy="2597385"/>
          </a:xfrm>
        </p:grpSpPr>
        <p:sp>
          <p:nvSpPr>
            <p:cNvPr id="5" name="Freeform 5"/>
            <p:cNvSpPr/>
            <p:nvPr/>
          </p:nvSpPr>
          <p:spPr>
            <a:xfrm>
              <a:off x="0" y="0"/>
              <a:ext cx="20195930" cy="2597385"/>
            </a:xfrm>
            <a:custGeom>
              <a:avLst/>
              <a:gdLst/>
              <a:ahLst/>
              <a:cxnLst/>
              <a:rect l="l" t="t" r="r" b="b"/>
              <a:pathLst>
                <a:path w="20195930" h="2597385">
                  <a:moveTo>
                    <a:pt x="133350" y="838200"/>
                  </a:moveTo>
                  <a:lnTo>
                    <a:pt x="133350" y="300990"/>
                  </a:lnTo>
                  <a:lnTo>
                    <a:pt x="146050" y="300990"/>
                  </a:lnTo>
                  <a:lnTo>
                    <a:pt x="146050" y="2304015"/>
                  </a:lnTo>
                  <a:lnTo>
                    <a:pt x="133350" y="2304015"/>
                  </a:lnTo>
                  <a:lnTo>
                    <a:pt x="133350" y="838200"/>
                  </a:lnTo>
                  <a:close/>
                  <a:moveTo>
                    <a:pt x="304800" y="137160"/>
                  </a:moveTo>
                  <a:lnTo>
                    <a:pt x="19893671" y="137160"/>
                  </a:lnTo>
                  <a:lnTo>
                    <a:pt x="19893671" y="124460"/>
                  </a:lnTo>
                  <a:lnTo>
                    <a:pt x="304800" y="124460"/>
                  </a:lnTo>
                  <a:lnTo>
                    <a:pt x="304800" y="137160"/>
                  </a:lnTo>
                  <a:close/>
                  <a:moveTo>
                    <a:pt x="25400" y="1917935"/>
                  </a:moveTo>
                  <a:lnTo>
                    <a:pt x="0" y="1917935"/>
                  </a:lnTo>
                  <a:lnTo>
                    <a:pt x="0" y="2597385"/>
                  </a:lnTo>
                  <a:lnTo>
                    <a:pt x="679450" y="2597385"/>
                  </a:lnTo>
                  <a:lnTo>
                    <a:pt x="679450" y="2571985"/>
                  </a:lnTo>
                  <a:lnTo>
                    <a:pt x="25400" y="2571985"/>
                  </a:lnTo>
                  <a:lnTo>
                    <a:pt x="25400" y="1917935"/>
                  </a:lnTo>
                  <a:close/>
                  <a:moveTo>
                    <a:pt x="25400" y="25400"/>
                  </a:moveTo>
                  <a:lnTo>
                    <a:pt x="679450" y="25400"/>
                  </a:lnTo>
                  <a:lnTo>
                    <a:pt x="679450" y="0"/>
                  </a:lnTo>
                  <a:lnTo>
                    <a:pt x="0" y="0"/>
                  </a:lnTo>
                  <a:lnTo>
                    <a:pt x="0" y="679450"/>
                  </a:lnTo>
                  <a:lnTo>
                    <a:pt x="25400" y="679450"/>
                  </a:lnTo>
                  <a:lnTo>
                    <a:pt x="25400" y="25400"/>
                  </a:lnTo>
                  <a:close/>
                  <a:moveTo>
                    <a:pt x="20063850" y="838200"/>
                  </a:moveTo>
                  <a:lnTo>
                    <a:pt x="20063850" y="295910"/>
                  </a:lnTo>
                  <a:lnTo>
                    <a:pt x="20051150" y="295910"/>
                  </a:lnTo>
                  <a:lnTo>
                    <a:pt x="20051150" y="2304015"/>
                  </a:lnTo>
                  <a:lnTo>
                    <a:pt x="20063850" y="2304015"/>
                  </a:lnTo>
                  <a:lnTo>
                    <a:pt x="20063850" y="838200"/>
                  </a:lnTo>
                  <a:close/>
                  <a:moveTo>
                    <a:pt x="19892400" y="2460225"/>
                  </a:moveTo>
                  <a:lnTo>
                    <a:pt x="299720" y="2460225"/>
                  </a:lnTo>
                  <a:lnTo>
                    <a:pt x="299720" y="2472925"/>
                  </a:lnTo>
                  <a:lnTo>
                    <a:pt x="19892401" y="2472925"/>
                  </a:lnTo>
                  <a:lnTo>
                    <a:pt x="19892401" y="2460225"/>
                  </a:lnTo>
                  <a:close/>
                  <a:moveTo>
                    <a:pt x="19516480" y="0"/>
                  </a:moveTo>
                  <a:lnTo>
                    <a:pt x="19516480" y="25400"/>
                  </a:lnTo>
                  <a:lnTo>
                    <a:pt x="20170530" y="25400"/>
                  </a:lnTo>
                  <a:lnTo>
                    <a:pt x="20170530" y="679450"/>
                  </a:lnTo>
                  <a:lnTo>
                    <a:pt x="20195930" y="679450"/>
                  </a:lnTo>
                  <a:lnTo>
                    <a:pt x="20195930" y="0"/>
                  </a:lnTo>
                  <a:lnTo>
                    <a:pt x="19516480" y="0"/>
                  </a:lnTo>
                  <a:close/>
                  <a:moveTo>
                    <a:pt x="20170530" y="2571985"/>
                  </a:moveTo>
                  <a:lnTo>
                    <a:pt x="19516480" y="2571985"/>
                  </a:lnTo>
                  <a:lnTo>
                    <a:pt x="19516480" y="2597385"/>
                  </a:lnTo>
                  <a:lnTo>
                    <a:pt x="20195930" y="2597385"/>
                  </a:lnTo>
                  <a:lnTo>
                    <a:pt x="20195930" y="1917935"/>
                  </a:lnTo>
                  <a:lnTo>
                    <a:pt x="20170530" y="1917935"/>
                  </a:lnTo>
                  <a:lnTo>
                    <a:pt x="20170530" y="2571985"/>
                  </a:lnTo>
                  <a:close/>
                </a:path>
              </a:pathLst>
            </a:custGeom>
            <a:solidFill>
              <a:srgbClr val="FFBD59"/>
            </a:solidFill>
          </p:spPr>
        </p:sp>
      </p:grpSp>
      <p:sp>
        <p:nvSpPr>
          <p:cNvPr id="6" name="TextBox 6"/>
          <p:cNvSpPr txBox="1"/>
          <p:nvPr/>
        </p:nvSpPr>
        <p:spPr>
          <a:xfrm>
            <a:off x="375105" y="8096250"/>
            <a:ext cx="17537789" cy="1680845"/>
          </a:xfrm>
          <a:prstGeom prst="rect">
            <a:avLst/>
          </a:prstGeom>
        </p:spPr>
        <p:txBody>
          <a:bodyPr lIns="0" tIns="0" rIns="0" bIns="0" rtlCol="0" anchor="t">
            <a:spAutoFit/>
          </a:bodyPr>
          <a:lstStyle/>
          <a:p>
            <a:pPr marL="0" lvl="0" indent="0" algn="ctr">
              <a:lnSpc>
                <a:spcPts val="4479"/>
              </a:lnSpc>
            </a:pPr>
            <a:r>
              <a:rPr lang="en-US" sz="3199" dirty="0">
                <a:solidFill>
                  <a:srgbClr val="FFFFFF"/>
                </a:solidFill>
                <a:latin typeface="Roboto"/>
              </a:rPr>
              <a:t>DevOps is a software development methodology that combines software development(Dev) with Information technology Operations participating together in the entire service lifecycle, from design through the development process to production support.</a:t>
            </a:r>
          </a:p>
        </p:txBody>
      </p:sp>
      <p:sp>
        <p:nvSpPr>
          <p:cNvPr id="7" name="TextBox 7"/>
          <p:cNvSpPr txBox="1"/>
          <p:nvPr/>
        </p:nvSpPr>
        <p:spPr>
          <a:xfrm>
            <a:off x="3193148" y="474843"/>
            <a:ext cx="11867695" cy="1038195"/>
          </a:xfrm>
          <a:prstGeom prst="rect">
            <a:avLst/>
          </a:prstGeom>
        </p:spPr>
        <p:txBody>
          <a:bodyPr lIns="0" tIns="0" rIns="0" bIns="0" rtlCol="0" anchor="t">
            <a:spAutoFit/>
          </a:bodyPr>
          <a:lstStyle/>
          <a:p>
            <a:pPr algn="ctr">
              <a:lnSpc>
                <a:spcPts val="5849"/>
              </a:lnSpc>
            </a:pPr>
            <a:r>
              <a:rPr lang="en-US" sz="7311" spc="548" dirty="0">
                <a:solidFill>
                  <a:srgbClr val="FFBD59"/>
                </a:solidFill>
                <a:latin typeface="Cooper Hewitt Heavy Bold"/>
              </a:rPr>
              <a:t>WHAT IS DEVOPS?</a:t>
            </a:r>
          </a:p>
        </p:txBody>
      </p:sp>
      <p:pic>
        <p:nvPicPr>
          <p:cNvPr id="9" name="Picture 8" descr="Diagram&#10;&#10;Description automatically generated">
            <a:extLst>
              <a:ext uri="{FF2B5EF4-FFF2-40B4-BE49-F238E27FC236}">
                <a16:creationId xmlns:a16="http://schemas.microsoft.com/office/drawing/2014/main" id="{56031DC9-743E-481A-A34D-D578ED01B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616246"/>
            <a:ext cx="12170348" cy="602609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sp>
        <p:nvSpPr>
          <p:cNvPr id="4" name="TextBox 4"/>
          <p:cNvSpPr txBox="1"/>
          <p:nvPr/>
        </p:nvSpPr>
        <p:spPr>
          <a:xfrm>
            <a:off x="735481" y="3180953"/>
            <a:ext cx="13411200" cy="4362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GitHub is a cloud-based Git repository hosting service. It provides you a powerful platform to collaborate, review and manage your code with almost anyone across the globe, ensuring that every version of the code stays intact. It allows collaborators, developers to commit (code push request) and merge their codes on the central repository once the code has met all the requirements, bug fixes or all the change requests are completed. Thus GitHub facilitates easy collaboration and efficient version control of the source code.       </a:t>
            </a:r>
          </a:p>
        </p:txBody>
      </p:sp>
      <p:pic>
        <p:nvPicPr>
          <p:cNvPr id="5" name="Picture 5"/>
          <p:cNvPicPr>
            <a:picLocks noChangeAspect="1"/>
          </p:cNvPicPr>
          <p:nvPr/>
        </p:nvPicPr>
        <p:blipFill>
          <a:blip r:embed="rId4"/>
          <a:srcRect/>
          <a:stretch>
            <a:fillRect/>
          </a:stretch>
        </p:blipFill>
        <p:spPr>
          <a:xfrm>
            <a:off x="13689481" y="0"/>
            <a:ext cx="4587437" cy="4587437"/>
          </a:xfrm>
          <a:prstGeom prst="rect">
            <a:avLst/>
          </a:prstGeom>
        </p:spPr>
      </p:pic>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GitHub</a:t>
            </a:r>
          </a:p>
        </p:txBody>
      </p:sp>
      <p:sp>
        <p:nvSpPr>
          <p:cNvPr id="7" name="TextBox 7"/>
          <p:cNvSpPr txBox="1"/>
          <p:nvPr/>
        </p:nvSpPr>
        <p:spPr>
          <a:xfrm>
            <a:off x="735481" y="8362950"/>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GitLab , BitBucket,  GitBucket, Sourceforge are the most commonly used GitHub alternatives.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pic>
        <p:nvPicPr>
          <p:cNvPr id="4" name="Picture 4"/>
          <p:cNvPicPr>
            <a:picLocks noChangeAspect="1"/>
          </p:cNvPicPr>
          <p:nvPr/>
        </p:nvPicPr>
        <p:blipFill>
          <a:blip r:embed="rId4"/>
          <a:srcRect/>
          <a:stretch>
            <a:fillRect/>
          </a:stretch>
        </p:blipFill>
        <p:spPr>
          <a:xfrm>
            <a:off x="14204661" y="756790"/>
            <a:ext cx="3759489" cy="5191227"/>
          </a:xfrm>
          <a:prstGeom prst="rect">
            <a:avLst/>
          </a:prstGeom>
        </p:spPr>
      </p:pic>
      <p:sp>
        <p:nvSpPr>
          <p:cNvPr id="5" name="TextBox 5"/>
          <p:cNvSpPr txBox="1"/>
          <p:nvPr/>
        </p:nvSpPr>
        <p:spPr>
          <a:xfrm>
            <a:off x="735481" y="3333353"/>
            <a:ext cx="12954000" cy="4895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Jenkins is an open-source automation tool written in Java with plugins built for Continuous Integration purposes. Jenkins is used to build and test your software projects continuously making it easier for developers to integrate changes to the project, and making it easier for users to obtain a fresh build. It also allows you to continuously deliver your software by integrating with a large number of testing and deployment technologies. Jenkins has more than 2000 plugins that's why it most popular integration tool.</a:t>
            </a:r>
          </a:p>
        </p:txBody>
      </p:sp>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Jenkins</a:t>
            </a:r>
          </a:p>
        </p:txBody>
      </p:sp>
      <p:sp>
        <p:nvSpPr>
          <p:cNvPr id="7" name="TextBox 7"/>
          <p:cNvSpPr txBox="1"/>
          <p:nvPr/>
        </p:nvSpPr>
        <p:spPr>
          <a:xfrm>
            <a:off x="735481" y="8591550"/>
            <a:ext cx="12401550" cy="519373"/>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CircleCI and GitHub Actions can be used as Jenkins Alternative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sp>
        <p:nvSpPr>
          <p:cNvPr id="4" name="TextBox 4"/>
          <p:cNvSpPr txBox="1"/>
          <p:nvPr/>
        </p:nvSpPr>
        <p:spPr>
          <a:xfrm>
            <a:off x="735481" y="3333353"/>
            <a:ext cx="12954000" cy="27622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It is a Universal software build tool by Apache Software Foundation. Maven is framework which addresses two aspects of building software. First, it describes how a software is built &amp; second it describes its dependencies.</a:t>
            </a:r>
          </a:p>
          <a:p>
            <a:pPr>
              <a:lnSpc>
                <a:spcPts val="4200"/>
              </a:lnSpc>
            </a:pPr>
            <a:endParaRPr lang="en-US" sz="3000" dirty="0">
              <a:solidFill>
                <a:srgbClr val="FFFFFF"/>
              </a:solidFill>
              <a:latin typeface="Mont Bold"/>
            </a:endParaRPr>
          </a:p>
        </p:txBody>
      </p:sp>
      <p:pic>
        <p:nvPicPr>
          <p:cNvPr id="5" name="Picture 5"/>
          <p:cNvPicPr>
            <a:picLocks noChangeAspect="1"/>
          </p:cNvPicPr>
          <p:nvPr/>
        </p:nvPicPr>
        <p:blipFill>
          <a:blip r:embed="rId4"/>
          <a:srcRect/>
          <a:stretch>
            <a:fillRect/>
          </a:stretch>
        </p:blipFill>
        <p:spPr>
          <a:xfrm>
            <a:off x="12146431" y="1375650"/>
            <a:ext cx="5112869" cy="1293255"/>
          </a:xfrm>
          <a:prstGeom prst="rect">
            <a:avLst/>
          </a:prstGeom>
        </p:spPr>
      </p:pic>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Maven</a:t>
            </a:r>
          </a:p>
        </p:txBody>
      </p:sp>
      <p:sp>
        <p:nvSpPr>
          <p:cNvPr id="7" name="TextBox 7"/>
          <p:cNvSpPr txBox="1"/>
          <p:nvPr/>
        </p:nvSpPr>
        <p:spPr>
          <a:xfrm>
            <a:off x="735481" y="8591550"/>
            <a:ext cx="11410950" cy="628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Gradle and Cmake are the also used as  build tool</a:t>
            </a:r>
          </a:p>
        </p:txBody>
      </p:sp>
      <p:sp>
        <p:nvSpPr>
          <p:cNvPr id="8" name="TextBox 8"/>
          <p:cNvSpPr txBox="1"/>
          <p:nvPr/>
        </p:nvSpPr>
        <p:spPr>
          <a:xfrm>
            <a:off x="392581" y="5581253"/>
            <a:ext cx="13887450" cy="2762250"/>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FFFFF"/>
                </a:solidFill>
                <a:latin typeface="Mont Bold"/>
              </a:rPr>
              <a:t>Generating Source code</a:t>
            </a:r>
          </a:p>
          <a:p>
            <a:pPr marL="647700" lvl="1" indent="-323850">
              <a:lnSpc>
                <a:spcPts val="4200"/>
              </a:lnSpc>
              <a:buFont typeface="Arial"/>
              <a:buChar char="•"/>
            </a:pPr>
            <a:r>
              <a:rPr lang="en-US" sz="3000" dirty="0">
                <a:solidFill>
                  <a:srgbClr val="FFFFFF"/>
                </a:solidFill>
                <a:latin typeface="Mont Bold"/>
              </a:rPr>
              <a:t>Generate documentation for the source code</a:t>
            </a:r>
          </a:p>
          <a:p>
            <a:pPr marL="647700" lvl="1" indent="-323850">
              <a:lnSpc>
                <a:spcPts val="4200"/>
              </a:lnSpc>
              <a:buFont typeface="Arial"/>
              <a:buChar char="•"/>
            </a:pPr>
            <a:r>
              <a:rPr lang="en-US" sz="3000" dirty="0">
                <a:solidFill>
                  <a:srgbClr val="FFFFFF"/>
                </a:solidFill>
                <a:latin typeface="Mont Bold"/>
              </a:rPr>
              <a:t>Compile the source code</a:t>
            </a:r>
          </a:p>
          <a:p>
            <a:pPr marL="647700" lvl="1" indent="-323850">
              <a:lnSpc>
                <a:spcPts val="4200"/>
              </a:lnSpc>
              <a:buFont typeface="Arial"/>
              <a:buChar char="•"/>
            </a:pPr>
            <a:r>
              <a:rPr lang="en-US" sz="3000" dirty="0">
                <a:solidFill>
                  <a:srgbClr val="FFFFFF"/>
                </a:solidFill>
                <a:latin typeface="Mont Bold"/>
              </a:rPr>
              <a:t>Install the package code in local repo, server repo or central repo.</a:t>
            </a:r>
          </a:p>
          <a:p>
            <a:pPr>
              <a:lnSpc>
                <a:spcPts val="4200"/>
              </a:lnSpc>
            </a:pPr>
            <a:endParaRPr lang="en-US" sz="3000" dirty="0">
              <a:solidFill>
                <a:srgbClr val="FFFFFF"/>
              </a:solidFill>
              <a:latin typeface="Mont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0645184" cy="10532834"/>
          </a:xfrm>
          <a:prstGeom prst="rect">
            <a:avLst/>
          </a:prstGeom>
        </p:spPr>
      </p:pic>
      <p:pic>
        <p:nvPicPr>
          <p:cNvPr id="4" name="Picture 4"/>
          <p:cNvPicPr>
            <a:picLocks noChangeAspect="1"/>
          </p:cNvPicPr>
          <p:nvPr/>
        </p:nvPicPr>
        <p:blipFill>
          <a:blip r:embed="rId4"/>
          <a:srcRect/>
          <a:stretch>
            <a:fillRect/>
          </a:stretch>
        </p:blipFill>
        <p:spPr>
          <a:xfrm>
            <a:off x="14280019" y="2122170"/>
            <a:ext cx="4007981" cy="5458899"/>
          </a:xfrm>
          <a:prstGeom prst="rect">
            <a:avLst/>
          </a:prstGeom>
        </p:spPr>
      </p:pic>
      <p:sp>
        <p:nvSpPr>
          <p:cNvPr id="5" name="TextBox 5"/>
          <p:cNvSpPr txBox="1"/>
          <p:nvPr/>
        </p:nvSpPr>
        <p:spPr>
          <a:xfrm>
            <a:off x="735481" y="6380919"/>
            <a:ext cx="12954000" cy="2228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Ansible’s most powerful feature of creating playbooks, a small piece of YAML code, is used to automate almost anything related to your IT requirements.</a:t>
            </a:r>
          </a:p>
          <a:p>
            <a:pPr>
              <a:lnSpc>
                <a:spcPts val="4200"/>
              </a:lnSpc>
            </a:pPr>
            <a:endParaRPr lang="en-US" sz="3000" dirty="0">
              <a:solidFill>
                <a:srgbClr val="FFFFFF"/>
              </a:solidFill>
              <a:latin typeface="Mont Bold"/>
            </a:endParaRPr>
          </a:p>
        </p:txBody>
      </p:sp>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Ansible</a:t>
            </a:r>
          </a:p>
        </p:txBody>
      </p:sp>
      <p:sp>
        <p:nvSpPr>
          <p:cNvPr id="7" name="TextBox 7"/>
          <p:cNvSpPr txBox="1"/>
          <p:nvPr/>
        </p:nvSpPr>
        <p:spPr>
          <a:xfrm>
            <a:off x="735481" y="8591550"/>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Rudder &amp; SaltStack are the most common alternatives of Ansible</a:t>
            </a:r>
          </a:p>
        </p:txBody>
      </p:sp>
      <p:sp>
        <p:nvSpPr>
          <p:cNvPr id="8" name="TextBox 8"/>
          <p:cNvSpPr txBox="1"/>
          <p:nvPr/>
        </p:nvSpPr>
        <p:spPr>
          <a:xfrm>
            <a:off x="735481" y="2762250"/>
            <a:ext cx="12954000" cy="3295650"/>
          </a:xfrm>
          <a:prstGeom prst="rect">
            <a:avLst/>
          </a:prstGeom>
        </p:spPr>
        <p:txBody>
          <a:bodyPr lIns="0" tIns="0" rIns="0" bIns="0" rtlCol="0" anchor="t">
            <a:spAutoFit/>
          </a:bodyPr>
          <a:lstStyle/>
          <a:p>
            <a:pPr>
              <a:lnSpc>
                <a:spcPts val="4200"/>
              </a:lnSpc>
              <a:spcBef>
                <a:spcPct val="0"/>
              </a:spcBef>
            </a:pPr>
            <a:r>
              <a:rPr lang="en-US" sz="3000" dirty="0">
                <a:solidFill>
                  <a:srgbClr val="FFFFFF"/>
                </a:solidFill>
                <a:latin typeface="Mont Bold"/>
              </a:rPr>
              <a:t>Ansible is an open-source IT automation engine that automates provisioning, configuration management, application deployment, orchestration, and many other IT processes.</a:t>
            </a:r>
          </a:p>
          <a:p>
            <a:pPr>
              <a:lnSpc>
                <a:spcPts val="4200"/>
              </a:lnSpc>
              <a:spcBef>
                <a:spcPct val="0"/>
              </a:spcBef>
            </a:pPr>
            <a:r>
              <a:rPr lang="en-US" sz="3000" dirty="0">
                <a:solidFill>
                  <a:srgbClr val="FFFFFF"/>
                </a:solidFill>
                <a:latin typeface="Mont Bold"/>
              </a:rPr>
              <a:t>Use Ansible automation to install software, automate daily tasks, provision infrastructure, improve security and compliance, patch systems, and share automation across your organization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16977" y="-2923492"/>
            <a:ext cx="11304099" cy="11184795"/>
          </a:xfrm>
          <a:prstGeom prst="rect">
            <a:avLst/>
          </a:prstGeom>
        </p:spPr>
      </p:pic>
      <p:pic>
        <p:nvPicPr>
          <p:cNvPr id="4" name="Picture 4"/>
          <p:cNvPicPr>
            <a:picLocks noChangeAspect="1"/>
          </p:cNvPicPr>
          <p:nvPr/>
        </p:nvPicPr>
        <p:blipFill>
          <a:blip r:embed="rId4"/>
          <a:srcRect/>
          <a:stretch>
            <a:fillRect/>
          </a:stretch>
        </p:blipFill>
        <p:spPr>
          <a:xfrm>
            <a:off x="13473986" y="2668905"/>
            <a:ext cx="4814014" cy="4118982"/>
          </a:xfrm>
          <a:prstGeom prst="rect">
            <a:avLst/>
          </a:prstGeom>
        </p:spPr>
      </p:pic>
      <p:sp>
        <p:nvSpPr>
          <p:cNvPr id="5" name="TextBox 5"/>
          <p:cNvSpPr txBox="1"/>
          <p:nvPr/>
        </p:nvSpPr>
        <p:spPr>
          <a:xfrm>
            <a:off x="849781" y="2686050"/>
            <a:ext cx="12458700" cy="5962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Docker generates image files which can be executed on any operating system which can run docker engine. This image file can launch multiple containers in the system without being dependent on local system which makes it OS independent. These containers contain all prerequisite like dependencies &amp; plugins within it which helps in executing the application independently.</a:t>
            </a:r>
          </a:p>
          <a:p>
            <a:pPr>
              <a:lnSpc>
                <a:spcPts val="4200"/>
              </a:lnSpc>
            </a:pPr>
            <a:r>
              <a:rPr lang="en-US" sz="3000" dirty="0">
                <a:solidFill>
                  <a:srgbClr val="FFFFFF"/>
                </a:solidFill>
                <a:latin typeface="Mont Bold"/>
              </a:rPr>
              <a:t>Applications are transforming from monolithic approach towards microservice which reduce dependency &amp; docker help in achieving this.</a:t>
            </a:r>
          </a:p>
          <a:p>
            <a:pPr>
              <a:lnSpc>
                <a:spcPts val="4200"/>
              </a:lnSpc>
            </a:pPr>
            <a:endParaRPr lang="en-US" sz="3000" dirty="0">
              <a:solidFill>
                <a:srgbClr val="FFFFFF"/>
              </a:solidFill>
              <a:latin typeface="Mont Bold"/>
            </a:endParaRPr>
          </a:p>
        </p:txBody>
      </p:sp>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Docker</a:t>
            </a:r>
          </a:p>
        </p:txBody>
      </p:sp>
      <p:sp>
        <p:nvSpPr>
          <p:cNvPr id="7" name="TextBox 7"/>
          <p:cNvSpPr txBox="1"/>
          <p:nvPr/>
        </p:nvSpPr>
        <p:spPr>
          <a:xfrm>
            <a:off x="849781" y="8343900"/>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Podman and Virtual Box are two major competitors of Docker.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pic>
        <p:nvPicPr>
          <p:cNvPr id="4" name="Picture 4"/>
          <p:cNvPicPr>
            <a:picLocks noChangeAspect="1"/>
          </p:cNvPicPr>
          <p:nvPr/>
        </p:nvPicPr>
        <p:blipFill>
          <a:blip r:embed="rId4"/>
          <a:srcRect/>
          <a:stretch>
            <a:fillRect/>
          </a:stretch>
        </p:blipFill>
        <p:spPr>
          <a:xfrm>
            <a:off x="11322883" y="-146532"/>
            <a:ext cx="8692913" cy="5795275"/>
          </a:xfrm>
          <a:prstGeom prst="rect">
            <a:avLst/>
          </a:prstGeom>
        </p:spPr>
      </p:pic>
      <p:sp>
        <p:nvSpPr>
          <p:cNvPr id="5" name="TextBox 5"/>
          <p:cNvSpPr txBox="1"/>
          <p:nvPr/>
        </p:nvSpPr>
        <p:spPr>
          <a:xfrm>
            <a:off x="906931" y="3257153"/>
            <a:ext cx="12954000" cy="4362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Kubernetes allows companies to harness more computing power when running software applications. It automates the deployment, scheduling, and operation of application containers on clusters of machines—often hundreds of thousands or more—in private, cloud or hybrid environments. It also allows developers to create a “container-centric” environment with container images deployed on Kubernetes or integrate with a continuous integration (CI) system.</a:t>
            </a:r>
          </a:p>
        </p:txBody>
      </p:sp>
      <p:sp>
        <p:nvSpPr>
          <p:cNvPr id="6" name="TextBox 6"/>
          <p:cNvSpPr txBox="1"/>
          <p:nvPr/>
        </p:nvSpPr>
        <p:spPr>
          <a:xfrm>
            <a:off x="1852738" y="1184910"/>
            <a:ext cx="5359743"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Kubernetes</a:t>
            </a:r>
          </a:p>
        </p:txBody>
      </p:sp>
      <p:sp>
        <p:nvSpPr>
          <p:cNvPr id="7" name="TextBox 7"/>
          <p:cNvSpPr txBox="1"/>
          <p:nvPr/>
        </p:nvSpPr>
        <p:spPr>
          <a:xfrm>
            <a:off x="906931" y="8096250"/>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AWS Fargate, Google Cloud Run are few alternatives of Kubernetes.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30720" y="-1088922"/>
            <a:ext cx="8178165" cy="8229600"/>
          </a:xfrm>
          <a:prstGeom prst="rect">
            <a:avLst/>
          </a:prstGeom>
        </p:spPr>
      </p:pic>
      <p:grpSp>
        <p:nvGrpSpPr>
          <p:cNvPr id="4" name="Group 4"/>
          <p:cNvGrpSpPr/>
          <p:nvPr/>
        </p:nvGrpSpPr>
        <p:grpSpPr>
          <a:xfrm>
            <a:off x="1364352" y="3025878"/>
            <a:ext cx="4556776" cy="5527171"/>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id="6" name="Group 6"/>
          <p:cNvGrpSpPr>
            <a:grpSpLocks noChangeAspect="1"/>
          </p:cNvGrpSpPr>
          <p:nvPr/>
        </p:nvGrpSpPr>
        <p:grpSpPr>
          <a:xfrm>
            <a:off x="2708113" y="3724196"/>
            <a:ext cx="1869253" cy="186924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b="-32330"/>
              </a:stretch>
            </a:blipFill>
          </p:spPr>
        </p:sp>
      </p:grpSp>
      <p:grpSp>
        <p:nvGrpSpPr>
          <p:cNvPr id="8" name="Group 8"/>
          <p:cNvGrpSpPr/>
          <p:nvPr/>
        </p:nvGrpSpPr>
        <p:grpSpPr>
          <a:xfrm>
            <a:off x="6966197" y="3025878"/>
            <a:ext cx="4556776" cy="5527171"/>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id="10" name="Group 10"/>
          <p:cNvGrpSpPr>
            <a:grpSpLocks noChangeAspect="1"/>
          </p:cNvGrpSpPr>
          <p:nvPr/>
        </p:nvGrpSpPr>
        <p:grpSpPr>
          <a:xfrm>
            <a:off x="8231519" y="3724196"/>
            <a:ext cx="1869253" cy="1869246"/>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grpSp>
        <p:nvGrpSpPr>
          <p:cNvPr id="12" name="Group 12"/>
          <p:cNvGrpSpPr/>
          <p:nvPr/>
        </p:nvGrpSpPr>
        <p:grpSpPr>
          <a:xfrm>
            <a:off x="12290672" y="3025878"/>
            <a:ext cx="4556776" cy="5527171"/>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id="14" name="Group 14"/>
          <p:cNvGrpSpPr>
            <a:grpSpLocks noChangeAspect="1"/>
          </p:cNvGrpSpPr>
          <p:nvPr/>
        </p:nvGrpSpPr>
        <p:grpSpPr>
          <a:xfrm>
            <a:off x="13684185" y="3724196"/>
            <a:ext cx="1869253" cy="1869246"/>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sp>
        <p:nvSpPr>
          <p:cNvPr id="16" name="TextBox 16"/>
          <p:cNvSpPr txBox="1"/>
          <p:nvPr/>
        </p:nvSpPr>
        <p:spPr>
          <a:xfrm>
            <a:off x="3319799" y="876300"/>
            <a:ext cx="11648401" cy="1365250"/>
          </a:xfrm>
          <a:prstGeom prst="rect">
            <a:avLst/>
          </a:prstGeom>
        </p:spPr>
        <p:txBody>
          <a:bodyPr lIns="0" tIns="0" rIns="0" bIns="0" rtlCol="0" anchor="t">
            <a:spAutoFit/>
          </a:bodyPr>
          <a:lstStyle/>
          <a:p>
            <a:pPr marL="0" lvl="0" indent="0" algn="ctr">
              <a:lnSpc>
                <a:spcPts val="8000"/>
              </a:lnSpc>
            </a:pPr>
            <a:r>
              <a:rPr lang="en-US" sz="8000" dirty="0">
                <a:solidFill>
                  <a:srgbClr val="FFBD59"/>
                </a:solidFill>
                <a:latin typeface="Mont Bold Bold"/>
              </a:rPr>
              <a:t>The Team</a:t>
            </a:r>
          </a:p>
        </p:txBody>
      </p:sp>
      <p:sp>
        <p:nvSpPr>
          <p:cNvPr id="17" name="TextBox 17"/>
          <p:cNvSpPr txBox="1"/>
          <p:nvPr/>
        </p:nvSpPr>
        <p:spPr>
          <a:xfrm>
            <a:off x="1910324" y="6117777"/>
            <a:ext cx="3464831" cy="740319"/>
          </a:xfrm>
          <a:prstGeom prst="rect">
            <a:avLst/>
          </a:prstGeom>
        </p:spPr>
        <p:txBody>
          <a:bodyPr lIns="0" tIns="0" rIns="0" bIns="0" rtlCol="0" anchor="t">
            <a:spAutoFit/>
          </a:bodyPr>
          <a:lstStyle/>
          <a:p>
            <a:pPr marL="0" lvl="0" indent="0" algn="ctr">
              <a:lnSpc>
                <a:spcPts val="4396"/>
              </a:lnSpc>
            </a:pPr>
            <a:r>
              <a:rPr lang="en-US" sz="4396" dirty="0">
                <a:solidFill>
                  <a:srgbClr val="FFBD59"/>
                </a:solidFill>
                <a:latin typeface="Mont Bold Bold"/>
              </a:rPr>
              <a:t>Manish</a:t>
            </a:r>
          </a:p>
        </p:txBody>
      </p:sp>
      <p:sp>
        <p:nvSpPr>
          <p:cNvPr id="18" name="TextBox 18"/>
          <p:cNvSpPr txBox="1"/>
          <p:nvPr/>
        </p:nvSpPr>
        <p:spPr>
          <a:xfrm>
            <a:off x="2444453" y="7321506"/>
            <a:ext cx="2396574" cy="372790"/>
          </a:xfrm>
          <a:prstGeom prst="rect">
            <a:avLst/>
          </a:prstGeom>
        </p:spPr>
        <p:txBody>
          <a:bodyPr lIns="0" tIns="0" rIns="0" bIns="0" rtlCol="0" anchor="t">
            <a:spAutoFit/>
          </a:bodyPr>
          <a:lstStyle/>
          <a:p>
            <a:pPr marL="0" lvl="0" indent="0" algn="ctr">
              <a:lnSpc>
                <a:spcPts val="3077"/>
              </a:lnSpc>
            </a:pPr>
            <a:r>
              <a:rPr lang="en-US" sz="2198" spc="439" dirty="0">
                <a:solidFill>
                  <a:srgbClr val="FFFFFF"/>
                </a:solidFill>
                <a:latin typeface="Garet"/>
              </a:rPr>
              <a:t>19CSU173</a:t>
            </a:r>
          </a:p>
        </p:txBody>
      </p:sp>
      <p:sp>
        <p:nvSpPr>
          <p:cNvPr id="19" name="TextBox 19"/>
          <p:cNvSpPr txBox="1"/>
          <p:nvPr/>
        </p:nvSpPr>
        <p:spPr>
          <a:xfrm>
            <a:off x="7561921" y="6117777"/>
            <a:ext cx="3464831" cy="740319"/>
          </a:xfrm>
          <a:prstGeom prst="rect">
            <a:avLst/>
          </a:prstGeom>
        </p:spPr>
        <p:txBody>
          <a:bodyPr lIns="0" tIns="0" rIns="0" bIns="0" rtlCol="0" anchor="t">
            <a:spAutoFit/>
          </a:bodyPr>
          <a:lstStyle/>
          <a:p>
            <a:pPr marL="0" lvl="0" indent="0" algn="ctr">
              <a:lnSpc>
                <a:spcPts val="4396"/>
              </a:lnSpc>
            </a:pPr>
            <a:r>
              <a:rPr lang="en-US" sz="4396" dirty="0">
                <a:solidFill>
                  <a:srgbClr val="FFBD59"/>
                </a:solidFill>
                <a:latin typeface="Mont Bold Bold"/>
              </a:rPr>
              <a:t>Mohit</a:t>
            </a:r>
          </a:p>
        </p:txBody>
      </p:sp>
      <p:sp>
        <p:nvSpPr>
          <p:cNvPr id="20" name="TextBox 20"/>
          <p:cNvSpPr txBox="1"/>
          <p:nvPr/>
        </p:nvSpPr>
        <p:spPr>
          <a:xfrm>
            <a:off x="7690112" y="7321506"/>
            <a:ext cx="3208450" cy="372790"/>
          </a:xfrm>
          <a:prstGeom prst="rect">
            <a:avLst/>
          </a:prstGeom>
        </p:spPr>
        <p:txBody>
          <a:bodyPr lIns="0" tIns="0" rIns="0" bIns="0" rtlCol="0" anchor="t">
            <a:spAutoFit/>
          </a:bodyPr>
          <a:lstStyle/>
          <a:p>
            <a:pPr marL="0" lvl="0" indent="0" algn="ctr">
              <a:lnSpc>
                <a:spcPts val="3077"/>
              </a:lnSpc>
            </a:pPr>
            <a:r>
              <a:rPr lang="en-US" sz="2198" spc="439" dirty="0">
                <a:solidFill>
                  <a:srgbClr val="FFFFFF"/>
                </a:solidFill>
                <a:latin typeface="Garet"/>
              </a:rPr>
              <a:t>19CSU179</a:t>
            </a:r>
          </a:p>
        </p:txBody>
      </p:sp>
      <p:sp>
        <p:nvSpPr>
          <p:cNvPr id="21" name="TextBox 21"/>
          <p:cNvSpPr txBox="1"/>
          <p:nvPr/>
        </p:nvSpPr>
        <p:spPr>
          <a:xfrm>
            <a:off x="12886396" y="6117777"/>
            <a:ext cx="3464831" cy="740319"/>
          </a:xfrm>
          <a:prstGeom prst="rect">
            <a:avLst/>
          </a:prstGeom>
        </p:spPr>
        <p:txBody>
          <a:bodyPr lIns="0" tIns="0" rIns="0" bIns="0" rtlCol="0" anchor="t">
            <a:spAutoFit/>
          </a:bodyPr>
          <a:lstStyle/>
          <a:p>
            <a:pPr marL="0" lvl="0" indent="0" algn="ctr">
              <a:lnSpc>
                <a:spcPts val="4396"/>
              </a:lnSpc>
            </a:pPr>
            <a:r>
              <a:rPr lang="en-US" sz="4396" dirty="0">
                <a:solidFill>
                  <a:srgbClr val="FFBD59"/>
                </a:solidFill>
                <a:latin typeface="Mont Bold Bold"/>
              </a:rPr>
              <a:t>Namit</a:t>
            </a:r>
          </a:p>
        </p:txBody>
      </p:sp>
      <p:sp>
        <p:nvSpPr>
          <p:cNvPr id="22" name="TextBox 22"/>
          <p:cNvSpPr txBox="1"/>
          <p:nvPr/>
        </p:nvSpPr>
        <p:spPr>
          <a:xfrm>
            <a:off x="13420525" y="7321506"/>
            <a:ext cx="2396574" cy="372790"/>
          </a:xfrm>
          <a:prstGeom prst="rect">
            <a:avLst/>
          </a:prstGeom>
        </p:spPr>
        <p:txBody>
          <a:bodyPr lIns="0" tIns="0" rIns="0" bIns="0" rtlCol="0" anchor="t">
            <a:spAutoFit/>
          </a:bodyPr>
          <a:lstStyle/>
          <a:p>
            <a:pPr marL="0" lvl="0" indent="0" algn="ctr">
              <a:lnSpc>
                <a:spcPts val="3077"/>
              </a:lnSpc>
            </a:pPr>
            <a:r>
              <a:rPr lang="en-US" sz="2198" spc="439" dirty="0">
                <a:solidFill>
                  <a:srgbClr val="FFFFFF"/>
                </a:solidFill>
                <a:latin typeface="Garet"/>
              </a:rPr>
              <a:t>19CSU185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329783"/>
            <a:ext cx="18288000" cy="762743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5" b="31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1877"/>
          <a:stretch>
            <a:fillRect/>
          </a:stretch>
        </p:blipFill>
        <p:spPr>
          <a:xfrm>
            <a:off x="0" y="0"/>
            <a:ext cx="18288000" cy="4273013"/>
          </a:xfrm>
          <a:prstGeom prst="rect">
            <a:avLst/>
          </a:prstGeom>
        </p:spPr>
      </p:pic>
      <p:sp>
        <p:nvSpPr>
          <p:cNvPr id="4" name="TextBox 4"/>
          <p:cNvSpPr txBox="1"/>
          <p:nvPr/>
        </p:nvSpPr>
        <p:spPr>
          <a:xfrm>
            <a:off x="2510202" y="3175397"/>
            <a:ext cx="13267596" cy="2276475"/>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09318" y="4298629"/>
            <a:ext cx="8678682" cy="5988371"/>
          </a:xfrm>
          <a:prstGeom prst="rect">
            <a:avLst/>
          </a:prstGeom>
        </p:spPr>
      </p:pic>
      <p:grpSp>
        <p:nvGrpSpPr>
          <p:cNvPr id="4" name="Group 4"/>
          <p:cNvGrpSpPr/>
          <p:nvPr/>
        </p:nvGrpSpPr>
        <p:grpSpPr>
          <a:xfrm>
            <a:off x="1206081" y="1667866"/>
            <a:ext cx="5645918" cy="1752399"/>
            <a:chOff x="0" y="0"/>
            <a:chExt cx="7527890" cy="2336533"/>
          </a:xfrm>
        </p:grpSpPr>
        <p:grpSp>
          <p:nvGrpSpPr>
            <p:cNvPr id="5" name="Group 5"/>
            <p:cNvGrpSpPr/>
            <p:nvPr/>
          </p:nvGrpSpPr>
          <p:grpSpPr>
            <a:xfrm>
              <a:off x="0" y="0"/>
              <a:ext cx="7527890" cy="2336533"/>
              <a:chOff x="0" y="0"/>
              <a:chExt cx="2127691" cy="660400"/>
            </a:xfrm>
          </p:grpSpPr>
          <p:sp>
            <p:nvSpPr>
              <p:cNvPr id="6" name="Freeform 6"/>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19489" y="545228"/>
              <a:ext cx="1248133" cy="1246077"/>
            </a:xfrm>
            <a:prstGeom prst="rect">
              <a:avLst/>
            </a:prstGeom>
          </p:spPr>
        </p:pic>
        <p:sp>
          <p:nvSpPr>
            <p:cNvPr id="8" name="TextBox 8"/>
            <p:cNvSpPr txBox="1"/>
            <p:nvPr/>
          </p:nvSpPr>
          <p:spPr>
            <a:xfrm>
              <a:off x="2064429" y="398178"/>
              <a:ext cx="5221687" cy="569867"/>
            </a:xfrm>
            <a:prstGeom prst="rect">
              <a:avLst/>
            </a:prstGeom>
          </p:spPr>
          <p:txBody>
            <a:bodyPr lIns="0" tIns="0" rIns="0" bIns="0" rtlCol="0" anchor="t">
              <a:spAutoFit/>
            </a:bodyPr>
            <a:lstStyle/>
            <a:p>
              <a:pPr marL="0" lvl="0" indent="0">
                <a:lnSpc>
                  <a:spcPts val="2911"/>
                </a:lnSpc>
              </a:pPr>
              <a:r>
                <a:rPr lang="en-US" sz="2425" dirty="0">
                  <a:solidFill>
                    <a:srgbClr val="FFBD59"/>
                  </a:solidFill>
                  <a:latin typeface="Mont Bold"/>
                </a:rPr>
                <a:t>Classic Waterfall Model</a:t>
              </a:r>
            </a:p>
          </p:txBody>
        </p:sp>
        <p:sp>
          <p:nvSpPr>
            <p:cNvPr id="9" name="TextBox 9"/>
            <p:cNvSpPr txBox="1"/>
            <p:nvPr/>
          </p:nvSpPr>
          <p:spPr>
            <a:xfrm>
              <a:off x="2064429" y="1147238"/>
              <a:ext cx="5221688" cy="671723"/>
            </a:xfrm>
            <a:prstGeom prst="rect">
              <a:avLst/>
            </a:prstGeom>
          </p:spPr>
          <p:txBody>
            <a:bodyPr lIns="0" tIns="0" rIns="0" bIns="0" rtlCol="0" anchor="t">
              <a:spAutoFit/>
            </a:bodyPr>
            <a:lstStyle/>
            <a:p>
              <a:pPr marL="0" lvl="0" indent="0">
                <a:lnSpc>
                  <a:spcPts val="1998"/>
                </a:lnSpc>
              </a:pPr>
              <a:r>
                <a:rPr lang="en-US" sz="1427" dirty="0">
                  <a:solidFill>
                    <a:srgbClr val="FFFFFF"/>
                  </a:solidFill>
                  <a:latin typeface="Garet"/>
                </a:rPr>
                <a:t>Obsolete Model - Not used anymore because of many drawbacks.</a:t>
              </a:r>
            </a:p>
          </p:txBody>
        </p:sp>
        <p:sp>
          <p:nvSpPr>
            <p:cNvPr id="10" name="TextBox 10"/>
            <p:cNvSpPr txBox="1"/>
            <p:nvPr/>
          </p:nvSpPr>
          <p:spPr>
            <a:xfrm>
              <a:off x="406165" y="826544"/>
              <a:ext cx="1398520" cy="901672"/>
            </a:xfrm>
            <a:prstGeom prst="rect">
              <a:avLst/>
            </a:prstGeom>
          </p:spPr>
          <p:txBody>
            <a:bodyPr lIns="0" tIns="0" rIns="0" bIns="0" rtlCol="0" anchor="t">
              <a:spAutoFit/>
            </a:bodyPr>
            <a:lstStyle/>
            <a:p>
              <a:pPr marL="0" lvl="0" indent="0" algn="ctr">
                <a:lnSpc>
                  <a:spcPts val="4567"/>
                </a:lnSpc>
              </a:pPr>
              <a:r>
                <a:rPr lang="en-US" sz="3806" dirty="0">
                  <a:solidFill>
                    <a:srgbClr val="000000"/>
                  </a:solidFill>
                  <a:latin typeface="Mont Bold Bold"/>
                </a:rPr>
                <a:t>1</a:t>
              </a:r>
            </a:p>
          </p:txBody>
        </p:sp>
      </p:grpSp>
      <p:grpSp>
        <p:nvGrpSpPr>
          <p:cNvPr id="11" name="Group 11"/>
          <p:cNvGrpSpPr/>
          <p:nvPr/>
        </p:nvGrpSpPr>
        <p:grpSpPr>
          <a:xfrm>
            <a:off x="9609318" y="1667866"/>
            <a:ext cx="5777956" cy="1752399"/>
            <a:chOff x="0" y="0"/>
            <a:chExt cx="7703942" cy="2336533"/>
          </a:xfrm>
        </p:grpSpPr>
        <p:grpSp>
          <p:nvGrpSpPr>
            <p:cNvPr id="12" name="Group 12"/>
            <p:cNvGrpSpPr/>
            <p:nvPr/>
          </p:nvGrpSpPr>
          <p:grpSpPr>
            <a:xfrm>
              <a:off x="0" y="0"/>
              <a:ext cx="7703942" cy="2336533"/>
              <a:chOff x="0" y="0"/>
              <a:chExt cx="2177450" cy="660400"/>
            </a:xfrm>
          </p:grpSpPr>
          <p:sp>
            <p:nvSpPr>
              <p:cNvPr id="13" name="Freeform 13"/>
              <p:cNvSpPr/>
              <p:nvPr/>
            </p:nvSpPr>
            <p:spPr>
              <a:xfrm>
                <a:off x="0" y="0"/>
                <a:ext cx="2177450" cy="660400"/>
              </a:xfrm>
              <a:custGeom>
                <a:avLst/>
                <a:gdLst/>
                <a:ahLst/>
                <a:cxnLst/>
                <a:rect l="l" t="t" r="r" b="b"/>
                <a:pathLst>
                  <a:path w="2177450" h="660400">
                    <a:moveTo>
                      <a:pt x="2052990" y="660400"/>
                    </a:moveTo>
                    <a:lnTo>
                      <a:pt x="124460" y="660400"/>
                    </a:lnTo>
                    <a:cubicBezTo>
                      <a:pt x="55880" y="660400"/>
                      <a:pt x="0" y="604520"/>
                      <a:pt x="0" y="535940"/>
                    </a:cubicBezTo>
                    <a:lnTo>
                      <a:pt x="0" y="124460"/>
                    </a:lnTo>
                    <a:cubicBezTo>
                      <a:pt x="0" y="55880"/>
                      <a:pt x="55880" y="0"/>
                      <a:pt x="124460" y="0"/>
                    </a:cubicBezTo>
                    <a:lnTo>
                      <a:pt x="2052990" y="0"/>
                    </a:lnTo>
                    <a:cubicBezTo>
                      <a:pt x="2121570" y="0"/>
                      <a:pt x="2177450" y="55880"/>
                      <a:pt x="2177450" y="124460"/>
                    </a:cubicBezTo>
                    <a:lnTo>
                      <a:pt x="2177450" y="535940"/>
                    </a:lnTo>
                    <a:cubicBezTo>
                      <a:pt x="2177450" y="604520"/>
                      <a:pt x="2121570" y="660400"/>
                      <a:pt x="2052990" y="660400"/>
                    </a:cubicBezTo>
                    <a:close/>
                  </a:path>
                </a:pathLst>
              </a:custGeom>
              <a:solidFill>
                <a:srgbClr val="2E2D2D">
                  <a:alpha val="60000"/>
                </a:srgbClr>
              </a:solid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19489" y="545228"/>
              <a:ext cx="1248133" cy="1246077"/>
            </a:xfrm>
            <a:prstGeom prst="rect">
              <a:avLst/>
            </a:prstGeom>
          </p:spPr>
        </p:pic>
        <p:sp>
          <p:nvSpPr>
            <p:cNvPr id="15" name="TextBox 15"/>
            <p:cNvSpPr txBox="1"/>
            <p:nvPr/>
          </p:nvSpPr>
          <p:spPr>
            <a:xfrm>
              <a:off x="2064429" y="398178"/>
              <a:ext cx="5342442" cy="569867"/>
            </a:xfrm>
            <a:prstGeom prst="rect">
              <a:avLst/>
            </a:prstGeom>
          </p:spPr>
          <p:txBody>
            <a:bodyPr lIns="0" tIns="0" rIns="0" bIns="0" rtlCol="0" anchor="t">
              <a:spAutoFit/>
            </a:bodyPr>
            <a:lstStyle/>
            <a:p>
              <a:pPr marL="0" lvl="0" indent="0">
                <a:lnSpc>
                  <a:spcPts val="2911"/>
                </a:lnSpc>
              </a:pPr>
              <a:r>
                <a:rPr lang="en-US" sz="2425" dirty="0">
                  <a:solidFill>
                    <a:srgbClr val="FFBD59"/>
                  </a:solidFill>
                  <a:latin typeface="Mont Bold"/>
                </a:rPr>
                <a:t>Iterative Waterfall Model</a:t>
              </a:r>
            </a:p>
          </p:txBody>
        </p:sp>
        <p:sp>
          <p:nvSpPr>
            <p:cNvPr id="16" name="TextBox 16"/>
            <p:cNvSpPr txBox="1"/>
            <p:nvPr/>
          </p:nvSpPr>
          <p:spPr>
            <a:xfrm>
              <a:off x="2064429" y="1147238"/>
              <a:ext cx="5221687" cy="644067"/>
            </a:xfrm>
            <a:prstGeom prst="rect">
              <a:avLst/>
            </a:prstGeom>
          </p:spPr>
          <p:txBody>
            <a:bodyPr lIns="0" tIns="0" rIns="0" bIns="0" rtlCol="0" anchor="t">
              <a:spAutoFit/>
            </a:bodyPr>
            <a:lstStyle/>
            <a:p>
              <a:pPr marL="0" lvl="0" indent="0">
                <a:lnSpc>
                  <a:spcPts val="1998"/>
                </a:lnSpc>
              </a:pPr>
              <a:r>
                <a:rPr lang="en-US" sz="1427" dirty="0">
                  <a:solidFill>
                    <a:srgbClr val="FFFFFF"/>
                  </a:solidFill>
                  <a:latin typeface="Garet"/>
                </a:rPr>
                <a:t>Enhanced classical waterfall model but still not used much.</a:t>
              </a:r>
            </a:p>
          </p:txBody>
        </p:sp>
        <p:sp>
          <p:nvSpPr>
            <p:cNvPr id="17" name="TextBox 17"/>
            <p:cNvSpPr txBox="1"/>
            <p:nvPr/>
          </p:nvSpPr>
          <p:spPr>
            <a:xfrm>
              <a:off x="399235" y="788010"/>
              <a:ext cx="1398520" cy="901672"/>
            </a:xfrm>
            <a:prstGeom prst="rect">
              <a:avLst/>
            </a:prstGeom>
          </p:spPr>
          <p:txBody>
            <a:bodyPr lIns="0" tIns="0" rIns="0" bIns="0" rtlCol="0" anchor="t">
              <a:spAutoFit/>
            </a:bodyPr>
            <a:lstStyle/>
            <a:p>
              <a:pPr marL="0" lvl="0" indent="0" algn="ctr">
                <a:lnSpc>
                  <a:spcPts val="4567"/>
                </a:lnSpc>
              </a:pPr>
              <a:r>
                <a:rPr lang="en-US" sz="3806" dirty="0">
                  <a:solidFill>
                    <a:srgbClr val="000000"/>
                  </a:solidFill>
                  <a:latin typeface="Mont Bold Bold"/>
                </a:rPr>
                <a:t>2</a:t>
              </a:r>
            </a:p>
          </p:txBody>
        </p:sp>
      </p:grpSp>
      <p:grpSp>
        <p:nvGrpSpPr>
          <p:cNvPr id="18" name="Group 18"/>
          <p:cNvGrpSpPr/>
          <p:nvPr/>
        </p:nvGrpSpPr>
        <p:grpSpPr>
          <a:xfrm>
            <a:off x="11104111" y="3718020"/>
            <a:ext cx="5939538" cy="1843534"/>
            <a:chOff x="0" y="0"/>
            <a:chExt cx="7919384" cy="2458046"/>
          </a:xfrm>
        </p:grpSpPr>
        <p:grpSp>
          <p:nvGrpSpPr>
            <p:cNvPr id="19" name="Group 19"/>
            <p:cNvGrpSpPr/>
            <p:nvPr/>
          </p:nvGrpSpPr>
          <p:grpSpPr>
            <a:xfrm>
              <a:off x="0" y="0"/>
              <a:ext cx="7919384" cy="2458046"/>
              <a:chOff x="0" y="0"/>
              <a:chExt cx="2127691" cy="660400"/>
            </a:xfrm>
          </p:grpSpPr>
          <p:sp>
            <p:nvSpPr>
              <p:cNvPr id="20" name="Freeform 20"/>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21" name="Picture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46505" y="573583"/>
              <a:ext cx="1313043" cy="1310881"/>
            </a:xfrm>
            <a:prstGeom prst="rect">
              <a:avLst/>
            </a:prstGeom>
          </p:spPr>
        </p:pic>
        <p:sp>
          <p:nvSpPr>
            <p:cNvPr id="22" name="TextBox 22"/>
            <p:cNvSpPr txBox="1"/>
            <p:nvPr/>
          </p:nvSpPr>
          <p:spPr>
            <a:xfrm>
              <a:off x="2171792" y="1267966"/>
              <a:ext cx="5493244" cy="686097"/>
            </a:xfrm>
            <a:prstGeom prst="rect">
              <a:avLst/>
            </a:prstGeom>
          </p:spPr>
          <p:txBody>
            <a:bodyPr lIns="0" tIns="0" rIns="0" bIns="0" rtlCol="0" anchor="t">
              <a:spAutoFit/>
            </a:bodyPr>
            <a:lstStyle/>
            <a:p>
              <a:pPr marL="0" lvl="0" indent="0">
                <a:lnSpc>
                  <a:spcPts val="2102"/>
                </a:lnSpc>
              </a:pPr>
              <a:r>
                <a:rPr lang="en-US" sz="1501" dirty="0">
                  <a:solidFill>
                    <a:srgbClr val="FFFFFF"/>
                  </a:solidFill>
                  <a:latin typeface="Garet"/>
                </a:rPr>
                <a:t>Involves breakdown of requirements and release software in different versions.</a:t>
              </a:r>
            </a:p>
          </p:txBody>
        </p:sp>
        <p:sp>
          <p:nvSpPr>
            <p:cNvPr id="23" name="TextBox 23"/>
            <p:cNvSpPr txBox="1"/>
            <p:nvPr/>
          </p:nvSpPr>
          <p:spPr>
            <a:xfrm>
              <a:off x="446193" y="839326"/>
              <a:ext cx="1471251" cy="951155"/>
            </a:xfrm>
            <a:prstGeom prst="rect">
              <a:avLst/>
            </a:prstGeom>
          </p:spPr>
          <p:txBody>
            <a:bodyPr lIns="0" tIns="0" rIns="0" bIns="0" rtlCol="0" anchor="t">
              <a:spAutoFit/>
            </a:bodyPr>
            <a:lstStyle/>
            <a:p>
              <a:pPr marL="0" lvl="0" indent="0" algn="ctr">
                <a:lnSpc>
                  <a:spcPts val="4805"/>
                </a:lnSpc>
              </a:pPr>
              <a:r>
                <a:rPr lang="en-US" sz="4004" dirty="0">
                  <a:solidFill>
                    <a:srgbClr val="000000"/>
                  </a:solidFill>
                  <a:latin typeface="Mont Bold Bold"/>
                </a:rPr>
                <a:t>4</a:t>
              </a:r>
            </a:p>
          </p:txBody>
        </p:sp>
        <p:sp>
          <p:nvSpPr>
            <p:cNvPr id="24" name="TextBox 24"/>
            <p:cNvSpPr txBox="1"/>
            <p:nvPr/>
          </p:nvSpPr>
          <p:spPr>
            <a:xfrm>
              <a:off x="2171792" y="518403"/>
              <a:ext cx="5493244" cy="595045"/>
            </a:xfrm>
            <a:prstGeom prst="rect">
              <a:avLst/>
            </a:prstGeom>
          </p:spPr>
          <p:txBody>
            <a:bodyPr lIns="0" tIns="0" rIns="0" bIns="0" rtlCol="0" anchor="t">
              <a:spAutoFit/>
            </a:bodyPr>
            <a:lstStyle/>
            <a:p>
              <a:pPr marL="0" lvl="0" indent="0">
                <a:lnSpc>
                  <a:spcPts val="3062"/>
                </a:lnSpc>
              </a:pPr>
              <a:r>
                <a:rPr lang="en-US" sz="2552" dirty="0">
                  <a:solidFill>
                    <a:srgbClr val="FFBD59"/>
                  </a:solidFill>
                  <a:latin typeface="Mont Bold"/>
                </a:rPr>
                <a:t>Evolutionary Model</a:t>
              </a:r>
            </a:p>
          </p:txBody>
        </p:sp>
      </p:grpSp>
      <p:grpSp>
        <p:nvGrpSpPr>
          <p:cNvPr id="25" name="Group 25"/>
          <p:cNvGrpSpPr/>
          <p:nvPr/>
        </p:nvGrpSpPr>
        <p:grpSpPr>
          <a:xfrm>
            <a:off x="1028700" y="6133063"/>
            <a:ext cx="5823299" cy="1807456"/>
            <a:chOff x="0" y="0"/>
            <a:chExt cx="7764399" cy="2409941"/>
          </a:xfrm>
        </p:grpSpPr>
        <p:grpSp>
          <p:nvGrpSpPr>
            <p:cNvPr id="26" name="Group 26"/>
            <p:cNvGrpSpPr/>
            <p:nvPr/>
          </p:nvGrpSpPr>
          <p:grpSpPr>
            <a:xfrm>
              <a:off x="0" y="0"/>
              <a:ext cx="7764399" cy="2409941"/>
              <a:chOff x="0" y="0"/>
              <a:chExt cx="2127691" cy="660400"/>
            </a:xfrm>
          </p:grpSpPr>
          <p:sp>
            <p:nvSpPr>
              <p:cNvPr id="27" name="Freeform 27"/>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35810" y="562357"/>
              <a:ext cx="1287346" cy="1285226"/>
            </a:xfrm>
            <a:prstGeom prst="rect">
              <a:avLst/>
            </a:prstGeom>
          </p:spPr>
        </p:pic>
        <p:sp>
          <p:nvSpPr>
            <p:cNvPr id="29" name="TextBox 29"/>
            <p:cNvSpPr txBox="1"/>
            <p:nvPr/>
          </p:nvSpPr>
          <p:spPr>
            <a:xfrm>
              <a:off x="2129289" y="1242592"/>
              <a:ext cx="5385740" cy="673229"/>
            </a:xfrm>
            <a:prstGeom prst="rect">
              <a:avLst/>
            </a:prstGeom>
          </p:spPr>
          <p:txBody>
            <a:bodyPr lIns="0" tIns="0" rIns="0" bIns="0" rtlCol="0" anchor="t">
              <a:spAutoFit/>
            </a:bodyPr>
            <a:lstStyle/>
            <a:p>
              <a:pPr marL="0" lvl="0" indent="0">
                <a:lnSpc>
                  <a:spcPts val="2061"/>
                </a:lnSpc>
              </a:pPr>
              <a:r>
                <a:rPr lang="en-US" sz="1472" dirty="0">
                  <a:solidFill>
                    <a:srgbClr val="FFFFFF"/>
                  </a:solidFill>
                  <a:latin typeface="Garet"/>
                </a:rPr>
                <a:t>Creating a Prototype for understanding requirements in a better way.</a:t>
              </a:r>
            </a:p>
          </p:txBody>
        </p:sp>
        <p:sp>
          <p:nvSpPr>
            <p:cNvPr id="30" name="TextBox 30"/>
            <p:cNvSpPr txBox="1"/>
            <p:nvPr/>
          </p:nvSpPr>
          <p:spPr>
            <a:xfrm>
              <a:off x="458253" y="902721"/>
              <a:ext cx="1442457" cy="944863"/>
            </a:xfrm>
            <a:prstGeom prst="rect">
              <a:avLst/>
            </a:prstGeom>
          </p:spPr>
          <p:txBody>
            <a:bodyPr lIns="0" tIns="0" rIns="0" bIns="0" rtlCol="0" anchor="t">
              <a:spAutoFit/>
            </a:bodyPr>
            <a:lstStyle/>
            <a:p>
              <a:pPr marL="0" lvl="0" indent="0" algn="ctr">
                <a:lnSpc>
                  <a:spcPts val="4711"/>
                </a:lnSpc>
              </a:pPr>
              <a:r>
                <a:rPr lang="en-US" sz="3926" dirty="0">
                  <a:solidFill>
                    <a:srgbClr val="000000"/>
                  </a:solidFill>
                  <a:latin typeface="Mont Bold Bold"/>
                </a:rPr>
                <a:t>5</a:t>
              </a:r>
            </a:p>
          </p:txBody>
        </p:sp>
        <p:sp>
          <p:nvSpPr>
            <p:cNvPr id="31" name="TextBox 31"/>
            <p:cNvSpPr txBox="1"/>
            <p:nvPr/>
          </p:nvSpPr>
          <p:spPr>
            <a:xfrm>
              <a:off x="2129289" y="476632"/>
              <a:ext cx="5385740" cy="585078"/>
            </a:xfrm>
            <a:prstGeom prst="rect">
              <a:avLst/>
            </a:prstGeom>
          </p:spPr>
          <p:txBody>
            <a:bodyPr lIns="0" tIns="0" rIns="0" bIns="0" rtlCol="0" anchor="t">
              <a:spAutoFit/>
            </a:bodyPr>
            <a:lstStyle/>
            <a:p>
              <a:pPr marL="0" lvl="0" indent="0">
                <a:lnSpc>
                  <a:spcPts val="3002"/>
                </a:lnSpc>
              </a:pPr>
              <a:r>
                <a:rPr lang="en-US" sz="2502" dirty="0">
                  <a:solidFill>
                    <a:srgbClr val="FFBD59"/>
                  </a:solidFill>
                  <a:latin typeface="Mont Bold"/>
                </a:rPr>
                <a:t>Prototyping Model</a:t>
              </a:r>
            </a:p>
          </p:txBody>
        </p:sp>
      </p:grpSp>
      <p:grpSp>
        <p:nvGrpSpPr>
          <p:cNvPr id="32" name="Group 32"/>
          <p:cNvGrpSpPr/>
          <p:nvPr/>
        </p:nvGrpSpPr>
        <p:grpSpPr>
          <a:xfrm>
            <a:off x="9609318" y="6133063"/>
            <a:ext cx="5823299" cy="1807456"/>
            <a:chOff x="0" y="0"/>
            <a:chExt cx="7764399" cy="2409941"/>
          </a:xfrm>
        </p:grpSpPr>
        <p:grpSp>
          <p:nvGrpSpPr>
            <p:cNvPr id="33" name="Group 33"/>
            <p:cNvGrpSpPr/>
            <p:nvPr/>
          </p:nvGrpSpPr>
          <p:grpSpPr>
            <a:xfrm>
              <a:off x="0" y="0"/>
              <a:ext cx="7764399" cy="2409941"/>
              <a:chOff x="0" y="0"/>
              <a:chExt cx="2127691" cy="660400"/>
            </a:xfrm>
          </p:grpSpPr>
          <p:sp>
            <p:nvSpPr>
              <p:cNvPr id="34" name="Freeform 34"/>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35" name="Picture 3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35810" y="562357"/>
              <a:ext cx="1287346" cy="1285226"/>
            </a:xfrm>
            <a:prstGeom prst="rect">
              <a:avLst/>
            </a:prstGeom>
          </p:spPr>
        </p:pic>
        <p:sp>
          <p:nvSpPr>
            <p:cNvPr id="36" name="TextBox 36"/>
            <p:cNvSpPr txBox="1"/>
            <p:nvPr/>
          </p:nvSpPr>
          <p:spPr>
            <a:xfrm>
              <a:off x="2129289" y="1242592"/>
              <a:ext cx="5385740" cy="673229"/>
            </a:xfrm>
            <a:prstGeom prst="rect">
              <a:avLst/>
            </a:prstGeom>
          </p:spPr>
          <p:txBody>
            <a:bodyPr lIns="0" tIns="0" rIns="0" bIns="0" rtlCol="0" anchor="t">
              <a:spAutoFit/>
            </a:bodyPr>
            <a:lstStyle/>
            <a:p>
              <a:pPr marL="0" lvl="0" indent="0">
                <a:lnSpc>
                  <a:spcPts val="2061"/>
                </a:lnSpc>
              </a:pPr>
              <a:r>
                <a:rPr lang="en-US" sz="1472" dirty="0">
                  <a:solidFill>
                    <a:srgbClr val="FFFFFF"/>
                  </a:solidFill>
                  <a:latin typeface="Garet"/>
                </a:rPr>
                <a:t>Involves breakdown and prioritization of req &amp; release software in diff versions.</a:t>
              </a:r>
            </a:p>
          </p:txBody>
        </p:sp>
        <p:sp>
          <p:nvSpPr>
            <p:cNvPr id="37" name="TextBox 37"/>
            <p:cNvSpPr txBox="1"/>
            <p:nvPr/>
          </p:nvSpPr>
          <p:spPr>
            <a:xfrm>
              <a:off x="437463" y="871533"/>
              <a:ext cx="1442457" cy="944863"/>
            </a:xfrm>
            <a:prstGeom prst="rect">
              <a:avLst/>
            </a:prstGeom>
          </p:spPr>
          <p:txBody>
            <a:bodyPr lIns="0" tIns="0" rIns="0" bIns="0" rtlCol="0" anchor="t">
              <a:spAutoFit/>
            </a:bodyPr>
            <a:lstStyle/>
            <a:p>
              <a:pPr marL="0" lvl="0" indent="0" algn="ctr">
                <a:lnSpc>
                  <a:spcPts val="4711"/>
                </a:lnSpc>
              </a:pPr>
              <a:r>
                <a:rPr lang="en-US" sz="3926" dirty="0">
                  <a:solidFill>
                    <a:srgbClr val="000000"/>
                  </a:solidFill>
                  <a:latin typeface="Mont Bold Bold"/>
                </a:rPr>
                <a:t>6</a:t>
              </a:r>
            </a:p>
          </p:txBody>
        </p:sp>
        <p:sp>
          <p:nvSpPr>
            <p:cNvPr id="38" name="TextBox 38"/>
            <p:cNvSpPr txBox="1"/>
            <p:nvPr/>
          </p:nvSpPr>
          <p:spPr>
            <a:xfrm>
              <a:off x="2129289" y="476632"/>
              <a:ext cx="5385740" cy="585078"/>
            </a:xfrm>
            <a:prstGeom prst="rect">
              <a:avLst/>
            </a:prstGeom>
          </p:spPr>
          <p:txBody>
            <a:bodyPr lIns="0" tIns="0" rIns="0" bIns="0" rtlCol="0" anchor="t">
              <a:spAutoFit/>
            </a:bodyPr>
            <a:lstStyle/>
            <a:p>
              <a:pPr marL="0" lvl="0" indent="0">
                <a:lnSpc>
                  <a:spcPts val="3002"/>
                </a:lnSpc>
              </a:pPr>
              <a:r>
                <a:rPr lang="en-US" sz="2502" dirty="0">
                  <a:solidFill>
                    <a:srgbClr val="FFBD59"/>
                  </a:solidFill>
                  <a:latin typeface="Mont Bold"/>
                </a:rPr>
                <a:t>Incremental Model</a:t>
              </a:r>
            </a:p>
          </p:txBody>
        </p:sp>
      </p:grpSp>
      <p:grpSp>
        <p:nvGrpSpPr>
          <p:cNvPr id="39" name="Group 39"/>
          <p:cNvGrpSpPr/>
          <p:nvPr/>
        </p:nvGrpSpPr>
        <p:grpSpPr>
          <a:xfrm>
            <a:off x="3606866" y="8326769"/>
            <a:ext cx="6002452" cy="1863062"/>
            <a:chOff x="0" y="0"/>
            <a:chExt cx="8003270" cy="2484083"/>
          </a:xfrm>
        </p:grpSpPr>
        <p:grpSp>
          <p:nvGrpSpPr>
            <p:cNvPr id="40" name="Group 40"/>
            <p:cNvGrpSpPr/>
            <p:nvPr/>
          </p:nvGrpSpPr>
          <p:grpSpPr>
            <a:xfrm>
              <a:off x="0" y="0"/>
              <a:ext cx="8003270" cy="2484083"/>
              <a:chOff x="0" y="0"/>
              <a:chExt cx="2127691" cy="660400"/>
            </a:xfrm>
          </p:grpSpPr>
          <p:sp>
            <p:nvSpPr>
              <p:cNvPr id="41" name="Freeform 41"/>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42" name="Picture 4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52294" y="579658"/>
              <a:ext cx="1326952" cy="1324766"/>
            </a:xfrm>
            <a:prstGeom prst="rect">
              <a:avLst/>
            </a:prstGeom>
          </p:spPr>
        </p:pic>
        <p:sp>
          <p:nvSpPr>
            <p:cNvPr id="43" name="TextBox 43"/>
            <p:cNvSpPr txBox="1"/>
            <p:nvPr/>
          </p:nvSpPr>
          <p:spPr>
            <a:xfrm>
              <a:off x="2194796" y="1281700"/>
              <a:ext cx="5551432" cy="693061"/>
            </a:xfrm>
            <a:prstGeom prst="rect">
              <a:avLst/>
            </a:prstGeom>
          </p:spPr>
          <p:txBody>
            <a:bodyPr lIns="0" tIns="0" rIns="0" bIns="0" rtlCol="0" anchor="t">
              <a:spAutoFit/>
            </a:bodyPr>
            <a:lstStyle/>
            <a:p>
              <a:pPr marL="0" lvl="0" indent="0">
                <a:lnSpc>
                  <a:spcPts val="2124"/>
                </a:lnSpc>
              </a:pPr>
              <a:r>
                <a:rPr lang="en-US" sz="1517" dirty="0">
                  <a:solidFill>
                    <a:srgbClr val="FFFFFF"/>
                  </a:solidFill>
                  <a:latin typeface="Garet"/>
                </a:rPr>
                <a:t>Handles real time risks, complex and large systems.</a:t>
              </a:r>
            </a:p>
          </p:txBody>
        </p:sp>
        <p:sp>
          <p:nvSpPr>
            <p:cNvPr id="44" name="TextBox 44"/>
            <p:cNvSpPr txBox="1"/>
            <p:nvPr/>
          </p:nvSpPr>
          <p:spPr>
            <a:xfrm>
              <a:off x="440471" y="883457"/>
              <a:ext cx="1486835" cy="959717"/>
            </a:xfrm>
            <a:prstGeom prst="rect">
              <a:avLst/>
            </a:prstGeom>
          </p:spPr>
          <p:txBody>
            <a:bodyPr lIns="0" tIns="0" rIns="0" bIns="0" rtlCol="0" anchor="t">
              <a:spAutoFit/>
            </a:bodyPr>
            <a:lstStyle/>
            <a:p>
              <a:pPr marL="0" lvl="0" indent="0" algn="ctr">
                <a:lnSpc>
                  <a:spcPts val="4856"/>
                </a:lnSpc>
              </a:pPr>
              <a:r>
                <a:rPr lang="en-US" sz="4046" dirty="0">
                  <a:solidFill>
                    <a:srgbClr val="000000"/>
                  </a:solidFill>
                  <a:latin typeface="Mont Bold Bold"/>
                </a:rPr>
                <a:t>7</a:t>
              </a:r>
            </a:p>
          </p:txBody>
        </p:sp>
        <p:sp>
          <p:nvSpPr>
            <p:cNvPr id="45" name="TextBox 45"/>
            <p:cNvSpPr txBox="1"/>
            <p:nvPr/>
          </p:nvSpPr>
          <p:spPr>
            <a:xfrm>
              <a:off x="2194796" y="493933"/>
              <a:ext cx="5551432" cy="600440"/>
            </a:xfrm>
            <a:prstGeom prst="rect">
              <a:avLst/>
            </a:prstGeom>
          </p:spPr>
          <p:txBody>
            <a:bodyPr lIns="0" tIns="0" rIns="0" bIns="0" rtlCol="0" anchor="t">
              <a:spAutoFit/>
            </a:bodyPr>
            <a:lstStyle/>
            <a:p>
              <a:pPr marL="0" lvl="0" indent="0">
                <a:lnSpc>
                  <a:spcPts val="3094"/>
                </a:lnSpc>
              </a:pPr>
              <a:r>
                <a:rPr lang="en-US" sz="2579" dirty="0">
                  <a:solidFill>
                    <a:srgbClr val="FFBD59"/>
                  </a:solidFill>
                  <a:latin typeface="Mont Bold"/>
                </a:rPr>
                <a:t>Spiral Model</a:t>
              </a:r>
            </a:p>
          </p:txBody>
        </p:sp>
      </p:grpSp>
      <p:grpSp>
        <p:nvGrpSpPr>
          <p:cNvPr id="46" name="Group 46"/>
          <p:cNvGrpSpPr/>
          <p:nvPr/>
        </p:nvGrpSpPr>
        <p:grpSpPr>
          <a:xfrm>
            <a:off x="11104111" y="8385163"/>
            <a:ext cx="5814318" cy="1804668"/>
            <a:chOff x="0" y="0"/>
            <a:chExt cx="7752423" cy="2406224"/>
          </a:xfrm>
        </p:grpSpPr>
        <p:grpSp>
          <p:nvGrpSpPr>
            <p:cNvPr id="47" name="Group 47"/>
            <p:cNvGrpSpPr/>
            <p:nvPr/>
          </p:nvGrpSpPr>
          <p:grpSpPr>
            <a:xfrm>
              <a:off x="0" y="0"/>
              <a:ext cx="7752422" cy="2406224"/>
              <a:chOff x="0" y="0"/>
              <a:chExt cx="2127691" cy="660400"/>
            </a:xfrm>
          </p:grpSpPr>
          <p:sp>
            <p:nvSpPr>
              <p:cNvPr id="48" name="Freeform 48"/>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49" name="Picture 4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34983" y="561490"/>
              <a:ext cx="1285361" cy="1283244"/>
            </a:xfrm>
            <a:prstGeom prst="rect">
              <a:avLst/>
            </a:prstGeom>
          </p:spPr>
        </p:pic>
        <p:sp>
          <p:nvSpPr>
            <p:cNvPr id="50" name="TextBox 50"/>
            <p:cNvSpPr txBox="1"/>
            <p:nvPr/>
          </p:nvSpPr>
          <p:spPr>
            <a:xfrm>
              <a:off x="2126005" y="1240632"/>
              <a:ext cx="5626418" cy="672234"/>
            </a:xfrm>
            <a:prstGeom prst="rect">
              <a:avLst/>
            </a:prstGeom>
          </p:spPr>
          <p:txBody>
            <a:bodyPr lIns="0" tIns="0" rIns="0" bIns="0" rtlCol="0" anchor="t">
              <a:spAutoFit/>
            </a:bodyPr>
            <a:lstStyle/>
            <a:p>
              <a:pPr marL="0" lvl="0" indent="0">
                <a:lnSpc>
                  <a:spcPts val="2058"/>
                </a:lnSpc>
              </a:pPr>
              <a:r>
                <a:rPr lang="en-US" sz="1470" dirty="0">
                  <a:solidFill>
                    <a:srgbClr val="FFFFFF"/>
                  </a:solidFill>
                  <a:latin typeface="Garet"/>
                </a:rPr>
                <a:t>The whole process is automated with the help of tools to reduce development time.</a:t>
              </a:r>
            </a:p>
          </p:txBody>
        </p:sp>
        <p:sp>
          <p:nvSpPr>
            <p:cNvPr id="51" name="TextBox 51"/>
            <p:cNvSpPr txBox="1"/>
            <p:nvPr/>
          </p:nvSpPr>
          <p:spPr>
            <a:xfrm>
              <a:off x="457545" y="880084"/>
              <a:ext cx="1440233" cy="943639"/>
            </a:xfrm>
            <a:prstGeom prst="rect">
              <a:avLst/>
            </a:prstGeom>
          </p:spPr>
          <p:txBody>
            <a:bodyPr lIns="0" tIns="0" rIns="0" bIns="0" rtlCol="0" anchor="t">
              <a:spAutoFit/>
            </a:bodyPr>
            <a:lstStyle/>
            <a:p>
              <a:pPr marL="0" lvl="0" indent="0" algn="ctr">
                <a:lnSpc>
                  <a:spcPts val="4704"/>
                </a:lnSpc>
              </a:pPr>
              <a:r>
                <a:rPr lang="en-US" sz="3920" dirty="0">
                  <a:solidFill>
                    <a:srgbClr val="000000"/>
                  </a:solidFill>
                  <a:latin typeface="Mont Bold Bold"/>
                </a:rPr>
                <a:t>8</a:t>
              </a:r>
            </a:p>
          </p:txBody>
        </p:sp>
        <p:sp>
          <p:nvSpPr>
            <p:cNvPr id="52" name="TextBox 52"/>
            <p:cNvSpPr txBox="1"/>
            <p:nvPr/>
          </p:nvSpPr>
          <p:spPr>
            <a:xfrm>
              <a:off x="2126005" y="485290"/>
              <a:ext cx="5377432" cy="574782"/>
            </a:xfrm>
            <a:prstGeom prst="rect">
              <a:avLst/>
            </a:prstGeom>
          </p:spPr>
          <p:txBody>
            <a:bodyPr lIns="0" tIns="0" rIns="0" bIns="0" rtlCol="0" anchor="t">
              <a:spAutoFit/>
            </a:bodyPr>
            <a:lstStyle/>
            <a:p>
              <a:pPr marL="0" lvl="0" indent="0">
                <a:lnSpc>
                  <a:spcPts val="2997"/>
                </a:lnSpc>
              </a:pPr>
              <a:r>
                <a:rPr lang="en-US" sz="2498" dirty="0">
                  <a:solidFill>
                    <a:srgbClr val="FFBD59"/>
                  </a:solidFill>
                  <a:latin typeface="Mont Bold"/>
                </a:rPr>
                <a:t>Rapid App Development</a:t>
              </a:r>
            </a:p>
          </p:txBody>
        </p:sp>
      </p:grpSp>
      <p:grpSp>
        <p:nvGrpSpPr>
          <p:cNvPr id="53" name="Group 53"/>
          <p:cNvGrpSpPr/>
          <p:nvPr/>
        </p:nvGrpSpPr>
        <p:grpSpPr>
          <a:xfrm>
            <a:off x="3963401" y="3809154"/>
            <a:ext cx="5645918" cy="1752399"/>
            <a:chOff x="0" y="0"/>
            <a:chExt cx="7527890" cy="2336533"/>
          </a:xfrm>
        </p:grpSpPr>
        <p:grpSp>
          <p:nvGrpSpPr>
            <p:cNvPr id="54" name="Group 54"/>
            <p:cNvGrpSpPr/>
            <p:nvPr/>
          </p:nvGrpSpPr>
          <p:grpSpPr>
            <a:xfrm>
              <a:off x="0" y="0"/>
              <a:ext cx="7527890" cy="2336533"/>
              <a:chOff x="0" y="0"/>
              <a:chExt cx="2127691" cy="660400"/>
            </a:xfrm>
          </p:grpSpPr>
          <p:sp>
            <p:nvSpPr>
              <p:cNvPr id="55" name="Freeform 55"/>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56" name="Picture 5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19489" y="545228"/>
              <a:ext cx="1248133" cy="1246077"/>
            </a:xfrm>
            <a:prstGeom prst="rect">
              <a:avLst/>
            </a:prstGeom>
          </p:spPr>
        </p:pic>
        <p:sp>
          <p:nvSpPr>
            <p:cNvPr id="57" name="TextBox 57"/>
            <p:cNvSpPr txBox="1"/>
            <p:nvPr/>
          </p:nvSpPr>
          <p:spPr>
            <a:xfrm>
              <a:off x="2064429" y="398178"/>
              <a:ext cx="5221687" cy="569867"/>
            </a:xfrm>
            <a:prstGeom prst="rect">
              <a:avLst/>
            </a:prstGeom>
          </p:spPr>
          <p:txBody>
            <a:bodyPr lIns="0" tIns="0" rIns="0" bIns="0" rtlCol="0" anchor="t">
              <a:spAutoFit/>
            </a:bodyPr>
            <a:lstStyle/>
            <a:p>
              <a:pPr marL="0" lvl="0" indent="0">
                <a:lnSpc>
                  <a:spcPts val="2911"/>
                </a:lnSpc>
              </a:pPr>
              <a:r>
                <a:rPr lang="en-US" sz="2425" dirty="0">
                  <a:solidFill>
                    <a:srgbClr val="FFBD59"/>
                  </a:solidFill>
                  <a:latin typeface="Mont Bold"/>
                </a:rPr>
                <a:t>V-Shaped Model</a:t>
              </a:r>
            </a:p>
          </p:txBody>
        </p:sp>
        <p:sp>
          <p:nvSpPr>
            <p:cNvPr id="58" name="TextBox 58"/>
            <p:cNvSpPr txBox="1"/>
            <p:nvPr/>
          </p:nvSpPr>
          <p:spPr>
            <a:xfrm>
              <a:off x="2064429" y="1147238"/>
              <a:ext cx="5221687" cy="644067"/>
            </a:xfrm>
            <a:prstGeom prst="rect">
              <a:avLst/>
            </a:prstGeom>
          </p:spPr>
          <p:txBody>
            <a:bodyPr lIns="0" tIns="0" rIns="0" bIns="0" rtlCol="0" anchor="t">
              <a:spAutoFit/>
            </a:bodyPr>
            <a:lstStyle/>
            <a:p>
              <a:pPr marL="0" lvl="0" indent="0">
                <a:lnSpc>
                  <a:spcPts val="1998"/>
                </a:lnSpc>
              </a:pPr>
              <a:r>
                <a:rPr lang="en-US" sz="1427" dirty="0">
                  <a:solidFill>
                    <a:srgbClr val="FFFFFF"/>
                  </a:solidFill>
                  <a:latin typeface="Garet"/>
                </a:rPr>
                <a:t>Involves Testing(Verification and Validation) throughout the Dev process.</a:t>
              </a:r>
            </a:p>
          </p:txBody>
        </p:sp>
        <p:sp>
          <p:nvSpPr>
            <p:cNvPr id="59" name="TextBox 59"/>
            <p:cNvSpPr txBox="1"/>
            <p:nvPr/>
          </p:nvSpPr>
          <p:spPr>
            <a:xfrm>
              <a:off x="424136" y="817258"/>
              <a:ext cx="1398520" cy="901672"/>
            </a:xfrm>
            <a:prstGeom prst="rect">
              <a:avLst/>
            </a:prstGeom>
          </p:spPr>
          <p:txBody>
            <a:bodyPr lIns="0" tIns="0" rIns="0" bIns="0" rtlCol="0" anchor="t">
              <a:spAutoFit/>
            </a:bodyPr>
            <a:lstStyle/>
            <a:p>
              <a:pPr marL="0" lvl="0" indent="0" algn="ctr">
                <a:lnSpc>
                  <a:spcPts val="4567"/>
                </a:lnSpc>
              </a:pPr>
              <a:r>
                <a:rPr lang="en-US" sz="3806" dirty="0">
                  <a:solidFill>
                    <a:srgbClr val="000000"/>
                  </a:solidFill>
                  <a:latin typeface="Mont Bold Bold"/>
                </a:rPr>
                <a:t>3</a:t>
              </a:r>
            </a:p>
          </p:txBody>
        </p:sp>
      </p:grpSp>
      <p:sp>
        <p:nvSpPr>
          <p:cNvPr id="60" name="TextBox 60"/>
          <p:cNvSpPr txBox="1"/>
          <p:nvPr/>
        </p:nvSpPr>
        <p:spPr>
          <a:xfrm>
            <a:off x="3940349" y="577850"/>
            <a:ext cx="9968435" cy="695200"/>
          </a:xfrm>
          <a:prstGeom prst="rect">
            <a:avLst/>
          </a:prstGeom>
        </p:spPr>
        <p:txBody>
          <a:bodyPr lIns="0" tIns="0" rIns="0" bIns="0" rtlCol="0" anchor="t">
            <a:spAutoFit/>
          </a:bodyPr>
          <a:lstStyle/>
          <a:p>
            <a:pPr algn="ctr">
              <a:lnSpc>
                <a:spcPts val="5230"/>
              </a:lnSpc>
            </a:pPr>
            <a:r>
              <a:rPr lang="en-US" sz="5230" dirty="0">
                <a:solidFill>
                  <a:srgbClr val="FFBD59"/>
                </a:solidFill>
                <a:latin typeface="Libre Franklin Black Bold"/>
              </a:rPr>
              <a:t>BEFORE DEVOPS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l="14041" t="5836" b="5997"/>
          <a:stretch>
            <a:fillRect/>
          </a:stretch>
        </p:blipFill>
        <p:spPr>
          <a:xfrm>
            <a:off x="-1524000" y="331511"/>
            <a:ext cx="10029435" cy="10287000"/>
          </a:xfrm>
          <a:prstGeom prst="rect">
            <a:avLst/>
          </a:prstGeom>
        </p:spPr>
      </p:pic>
      <p:sp>
        <p:nvSpPr>
          <p:cNvPr id="4" name="TextBox 4"/>
          <p:cNvSpPr txBox="1"/>
          <p:nvPr/>
        </p:nvSpPr>
        <p:spPr>
          <a:xfrm>
            <a:off x="1007439" y="4463608"/>
            <a:ext cx="5772051" cy="951865"/>
          </a:xfrm>
          <a:prstGeom prst="rect">
            <a:avLst/>
          </a:prstGeom>
        </p:spPr>
        <p:txBody>
          <a:bodyPr lIns="0" tIns="0" rIns="0" bIns="0" rtlCol="0" anchor="t">
            <a:spAutoFit/>
          </a:bodyPr>
          <a:lstStyle/>
          <a:p>
            <a:pPr marL="0" lvl="0" indent="0">
              <a:lnSpc>
                <a:spcPts val="5600"/>
              </a:lnSpc>
            </a:pPr>
            <a:r>
              <a:rPr lang="en-US" sz="5600" dirty="0">
                <a:solidFill>
                  <a:srgbClr val="FFBD59"/>
                </a:solidFill>
                <a:latin typeface="Mont Bold"/>
              </a:rPr>
              <a:t>Drawbacks</a:t>
            </a:r>
          </a:p>
        </p:txBody>
      </p:sp>
      <p:grpSp>
        <p:nvGrpSpPr>
          <p:cNvPr id="5" name="Group 5"/>
          <p:cNvGrpSpPr/>
          <p:nvPr/>
        </p:nvGrpSpPr>
        <p:grpSpPr>
          <a:xfrm>
            <a:off x="7541490" y="1752599"/>
            <a:ext cx="9717810" cy="7666566"/>
            <a:chOff x="0" y="0"/>
            <a:chExt cx="12957080" cy="10222088"/>
          </a:xfrm>
        </p:grpSpPr>
        <p:grpSp>
          <p:nvGrpSpPr>
            <p:cNvPr id="6" name="Group 6"/>
            <p:cNvGrpSpPr/>
            <p:nvPr/>
          </p:nvGrpSpPr>
          <p:grpSpPr>
            <a:xfrm>
              <a:off x="0" y="0"/>
              <a:ext cx="6189578" cy="4826050"/>
              <a:chOff x="0" y="0"/>
              <a:chExt cx="1745271" cy="1360798"/>
            </a:xfrm>
          </p:grpSpPr>
          <p:sp>
            <p:nvSpPr>
              <p:cNvPr id="7" name="Freeform 7"/>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8" name="TextBox 8"/>
            <p:cNvSpPr txBox="1"/>
            <p:nvPr/>
          </p:nvSpPr>
          <p:spPr>
            <a:xfrm>
              <a:off x="234323" y="893517"/>
              <a:ext cx="5720931" cy="880664"/>
            </a:xfrm>
            <a:prstGeom prst="rect">
              <a:avLst/>
            </a:prstGeom>
          </p:spPr>
          <p:txBody>
            <a:bodyPr lIns="0" tIns="0" rIns="0" bIns="0" rtlCol="0" anchor="t">
              <a:spAutoFit/>
            </a:bodyPr>
            <a:lstStyle/>
            <a:p>
              <a:pPr marL="0" lvl="0" indent="0" algn="ctr">
                <a:lnSpc>
                  <a:spcPts val="4482"/>
                </a:lnSpc>
              </a:pPr>
              <a:r>
                <a:rPr lang="en-US" sz="3735" dirty="0">
                  <a:solidFill>
                    <a:srgbClr val="FFBD59"/>
                  </a:solidFill>
                  <a:latin typeface="Mont Bold Bold"/>
                </a:rPr>
                <a:t>39%</a:t>
              </a:r>
            </a:p>
          </p:txBody>
        </p:sp>
        <p:sp>
          <p:nvSpPr>
            <p:cNvPr id="9" name="TextBox 9"/>
            <p:cNvSpPr txBox="1"/>
            <p:nvPr/>
          </p:nvSpPr>
          <p:spPr>
            <a:xfrm>
              <a:off x="961405" y="2071675"/>
              <a:ext cx="4266768" cy="2177581"/>
            </a:xfrm>
            <a:prstGeom prst="rect">
              <a:avLst/>
            </a:prstGeom>
          </p:spPr>
          <p:txBody>
            <a:bodyPr lIns="0" tIns="0" rIns="0" bIns="0" rtlCol="0" anchor="t">
              <a:spAutoFit/>
            </a:bodyPr>
            <a:lstStyle/>
            <a:p>
              <a:pPr marL="0" lvl="0" indent="0" algn="ctr">
                <a:lnSpc>
                  <a:spcPts val="2615"/>
                </a:lnSpc>
              </a:pPr>
              <a:r>
                <a:rPr lang="en-US" sz="1867" dirty="0">
                  <a:solidFill>
                    <a:srgbClr val="FFFFFF"/>
                  </a:solidFill>
                  <a:latin typeface="Garet"/>
                </a:rPr>
                <a:t>Business Requirements changed - 1/4th of initial requirements changed during the completion of development phase</a:t>
              </a:r>
            </a:p>
          </p:txBody>
        </p:sp>
        <p:grpSp>
          <p:nvGrpSpPr>
            <p:cNvPr id="10" name="Group 10"/>
            <p:cNvGrpSpPr/>
            <p:nvPr/>
          </p:nvGrpSpPr>
          <p:grpSpPr>
            <a:xfrm>
              <a:off x="0" y="5396038"/>
              <a:ext cx="6189578" cy="4826050"/>
              <a:chOff x="0" y="0"/>
              <a:chExt cx="1745271" cy="1360798"/>
            </a:xfrm>
          </p:grpSpPr>
          <p:sp>
            <p:nvSpPr>
              <p:cNvPr id="11" name="Freeform 11"/>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12" name="TextBox 12"/>
            <p:cNvSpPr txBox="1"/>
            <p:nvPr/>
          </p:nvSpPr>
          <p:spPr>
            <a:xfrm>
              <a:off x="234323" y="6289555"/>
              <a:ext cx="5720931" cy="880664"/>
            </a:xfrm>
            <a:prstGeom prst="rect">
              <a:avLst/>
            </a:prstGeom>
          </p:spPr>
          <p:txBody>
            <a:bodyPr lIns="0" tIns="0" rIns="0" bIns="0" rtlCol="0" anchor="t">
              <a:spAutoFit/>
            </a:bodyPr>
            <a:lstStyle/>
            <a:p>
              <a:pPr marL="0" lvl="0" indent="0" algn="ctr">
                <a:lnSpc>
                  <a:spcPts val="4482"/>
                </a:lnSpc>
              </a:pPr>
              <a:r>
                <a:rPr lang="en-US" sz="3735" dirty="0">
                  <a:solidFill>
                    <a:srgbClr val="FFBD59"/>
                  </a:solidFill>
                  <a:latin typeface="Mont Bold Bold"/>
                </a:rPr>
                <a:t>22%</a:t>
              </a:r>
            </a:p>
          </p:txBody>
        </p:sp>
        <p:sp>
          <p:nvSpPr>
            <p:cNvPr id="13" name="TextBox 13"/>
            <p:cNvSpPr txBox="1"/>
            <p:nvPr/>
          </p:nvSpPr>
          <p:spPr>
            <a:xfrm>
              <a:off x="961405" y="7467713"/>
              <a:ext cx="4266768" cy="1296485"/>
            </a:xfrm>
            <a:prstGeom prst="rect">
              <a:avLst/>
            </a:prstGeom>
          </p:spPr>
          <p:txBody>
            <a:bodyPr lIns="0" tIns="0" rIns="0" bIns="0" rtlCol="0" anchor="t">
              <a:spAutoFit/>
            </a:bodyPr>
            <a:lstStyle/>
            <a:p>
              <a:pPr marL="0" lvl="0" indent="0" algn="ctr">
                <a:lnSpc>
                  <a:spcPts val="2615"/>
                </a:lnSpc>
              </a:pPr>
              <a:r>
                <a:rPr lang="en-US" sz="1867" dirty="0">
                  <a:solidFill>
                    <a:srgbClr val="FFFFFF"/>
                  </a:solidFill>
                  <a:latin typeface="Garet"/>
                </a:rPr>
                <a:t>Project exceeded the budget - As analyzed in feasibility analysis</a:t>
              </a:r>
            </a:p>
          </p:txBody>
        </p:sp>
        <p:grpSp>
          <p:nvGrpSpPr>
            <p:cNvPr id="14" name="Group 14"/>
            <p:cNvGrpSpPr/>
            <p:nvPr/>
          </p:nvGrpSpPr>
          <p:grpSpPr>
            <a:xfrm>
              <a:off x="6767503" y="0"/>
              <a:ext cx="6189578" cy="4826050"/>
              <a:chOff x="0" y="0"/>
              <a:chExt cx="1745271" cy="1360798"/>
            </a:xfrm>
          </p:grpSpPr>
          <p:sp>
            <p:nvSpPr>
              <p:cNvPr id="15" name="Freeform 15"/>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16" name="TextBox 16"/>
            <p:cNvSpPr txBox="1"/>
            <p:nvPr/>
          </p:nvSpPr>
          <p:spPr>
            <a:xfrm>
              <a:off x="7001826" y="893517"/>
              <a:ext cx="5720931" cy="880664"/>
            </a:xfrm>
            <a:prstGeom prst="rect">
              <a:avLst/>
            </a:prstGeom>
          </p:spPr>
          <p:txBody>
            <a:bodyPr lIns="0" tIns="0" rIns="0" bIns="0" rtlCol="0" anchor="t">
              <a:spAutoFit/>
            </a:bodyPr>
            <a:lstStyle/>
            <a:p>
              <a:pPr marL="0" lvl="0" indent="0" algn="ctr">
                <a:lnSpc>
                  <a:spcPts val="4482"/>
                </a:lnSpc>
              </a:pPr>
              <a:r>
                <a:rPr lang="en-US" sz="3735" dirty="0">
                  <a:solidFill>
                    <a:srgbClr val="FFBD59"/>
                  </a:solidFill>
                  <a:latin typeface="Mont Bold Bold"/>
                </a:rPr>
                <a:t>28%</a:t>
              </a:r>
            </a:p>
          </p:txBody>
        </p:sp>
        <p:sp>
          <p:nvSpPr>
            <p:cNvPr id="17" name="TextBox 17"/>
            <p:cNvSpPr txBox="1"/>
            <p:nvPr/>
          </p:nvSpPr>
          <p:spPr>
            <a:xfrm>
              <a:off x="7728907" y="2071675"/>
              <a:ext cx="4266768" cy="1737033"/>
            </a:xfrm>
            <a:prstGeom prst="rect">
              <a:avLst/>
            </a:prstGeom>
          </p:spPr>
          <p:txBody>
            <a:bodyPr lIns="0" tIns="0" rIns="0" bIns="0" rtlCol="0" anchor="t">
              <a:spAutoFit/>
            </a:bodyPr>
            <a:lstStyle/>
            <a:p>
              <a:pPr marL="0" lvl="0" indent="0" algn="ctr">
                <a:lnSpc>
                  <a:spcPts val="2615"/>
                </a:lnSpc>
              </a:pPr>
              <a:r>
                <a:rPr lang="en-US" sz="1867" dirty="0">
                  <a:solidFill>
                    <a:srgbClr val="FFFFFF"/>
                  </a:solidFill>
                  <a:latin typeface="Garet"/>
                </a:rPr>
                <a:t>Did not deliver as promised - Companies fail to deliver projects as expected by the client</a:t>
              </a:r>
            </a:p>
          </p:txBody>
        </p:sp>
        <p:grpSp>
          <p:nvGrpSpPr>
            <p:cNvPr id="18" name="Group 18"/>
            <p:cNvGrpSpPr/>
            <p:nvPr/>
          </p:nvGrpSpPr>
          <p:grpSpPr>
            <a:xfrm>
              <a:off x="6767503" y="5396038"/>
              <a:ext cx="6189578" cy="4826050"/>
              <a:chOff x="0" y="0"/>
              <a:chExt cx="1745271" cy="1360798"/>
            </a:xfrm>
          </p:grpSpPr>
          <p:sp>
            <p:nvSpPr>
              <p:cNvPr id="19" name="Freeform 19"/>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20" name="TextBox 20"/>
            <p:cNvSpPr txBox="1"/>
            <p:nvPr/>
          </p:nvSpPr>
          <p:spPr>
            <a:xfrm>
              <a:off x="7001826" y="6289555"/>
              <a:ext cx="5720931" cy="880664"/>
            </a:xfrm>
            <a:prstGeom prst="rect">
              <a:avLst/>
            </a:prstGeom>
          </p:spPr>
          <p:txBody>
            <a:bodyPr lIns="0" tIns="0" rIns="0" bIns="0" rtlCol="0" anchor="t">
              <a:spAutoFit/>
            </a:bodyPr>
            <a:lstStyle/>
            <a:p>
              <a:pPr marL="0" lvl="0" indent="0" algn="ctr">
                <a:lnSpc>
                  <a:spcPts val="4482"/>
                </a:lnSpc>
              </a:pPr>
              <a:r>
                <a:rPr lang="en-US" sz="3735" dirty="0">
                  <a:solidFill>
                    <a:srgbClr val="FFBD59"/>
                  </a:solidFill>
                  <a:latin typeface="Mont Bold Bold"/>
                </a:rPr>
                <a:t>11%</a:t>
              </a:r>
            </a:p>
          </p:txBody>
        </p:sp>
        <p:sp>
          <p:nvSpPr>
            <p:cNvPr id="21" name="TextBox 21"/>
            <p:cNvSpPr txBox="1"/>
            <p:nvPr/>
          </p:nvSpPr>
          <p:spPr>
            <a:xfrm>
              <a:off x="7728907" y="7467713"/>
              <a:ext cx="4266768" cy="1296485"/>
            </a:xfrm>
            <a:prstGeom prst="rect">
              <a:avLst/>
            </a:prstGeom>
          </p:spPr>
          <p:txBody>
            <a:bodyPr lIns="0" tIns="0" rIns="0" bIns="0" rtlCol="0" anchor="t">
              <a:spAutoFit/>
            </a:bodyPr>
            <a:lstStyle/>
            <a:p>
              <a:pPr marL="0" lvl="0" indent="0" algn="ctr">
                <a:lnSpc>
                  <a:spcPts val="2615"/>
                </a:lnSpc>
              </a:pPr>
              <a:r>
                <a:rPr lang="en-US" sz="1867" dirty="0">
                  <a:solidFill>
                    <a:srgbClr val="FFFFFF"/>
                  </a:solidFill>
                  <a:latin typeface="Garet"/>
                </a:rPr>
                <a:t>Project did not support the business strategies and few other reasons.</a:t>
              </a:r>
            </a:p>
          </p:txBody>
        </p:sp>
      </p:grpSp>
      <p:sp>
        <p:nvSpPr>
          <p:cNvPr id="22" name="TextBox 22"/>
          <p:cNvSpPr txBox="1"/>
          <p:nvPr/>
        </p:nvSpPr>
        <p:spPr>
          <a:xfrm>
            <a:off x="7541491" y="331511"/>
            <a:ext cx="9717810" cy="1223392"/>
          </a:xfrm>
          <a:prstGeom prst="rect">
            <a:avLst/>
          </a:prstGeom>
        </p:spPr>
        <p:txBody>
          <a:bodyPr lIns="0" tIns="0" rIns="0" bIns="0" rtlCol="0" anchor="t">
            <a:spAutoFit/>
          </a:bodyPr>
          <a:lstStyle/>
          <a:p>
            <a:pPr algn="ctr">
              <a:lnSpc>
                <a:spcPts val="3162"/>
              </a:lnSpc>
            </a:pPr>
            <a:r>
              <a:rPr lang="en-US" sz="3100" dirty="0">
                <a:solidFill>
                  <a:srgbClr val="FFBD59"/>
                </a:solidFill>
                <a:latin typeface="Quicksand"/>
              </a:rPr>
              <a:t>According to an IT Survey, Software built by these Conventional Models were dropped because of the following reasons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6175783"/>
            <a:ext cx="6176060" cy="4114800"/>
          </a:xfrm>
          <a:prstGeom prst="rect">
            <a:avLst/>
          </a:prstGeom>
        </p:spPr>
      </p:pic>
      <p:grpSp>
        <p:nvGrpSpPr>
          <p:cNvPr id="4" name="Group 4"/>
          <p:cNvGrpSpPr/>
          <p:nvPr/>
        </p:nvGrpSpPr>
        <p:grpSpPr>
          <a:xfrm>
            <a:off x="7265984" y="756895"/>
            <a:ext cx="8305860" cy="2971190"/>
            <a:chOff x="0" y="0"/>
            <a:chExt cx="2127691" cy="761122"/>
          </a:xfrm>
        </p:grpSpPr>
        <p:sp>
          <p:nvSpPr>
            <p:cNvPr id="5" name="Freeform 5"/>
            <p:cNvSpPr/>
            <p:nvPr/>
          </p:nvSpPr>
          <p:spPr>
            <a:xfrm>
              <a:off x="0" y="0"/>
              <a:ext cx="2127691" cy="761122"/>
            </a:xfrm>
            <a:custGeom>
              <a:avLst/>
              <a:gdLst/>
              <a:ahLst/>
              <a:cxnLst/>
              <a:rect l="l" t="t" r="r" b="b"/>
              <a:pathLst>
                <a:path w="2127691" h="761122">
                  <a:moveTo>
                    <a:pt x="2003231" y="761122"/>
                  </a:moveTo>
                  <a:lnTo>
                    <a:pt x="124460" y="761122"/>
                  </a:lnTo>
                  <a:cubicBezTo>
                    <a:pt x="55880" y="761122"/>
                    <a:pt x="0" y="705242"/>
                    <a:pt x="0" y="636662"/>
                  </a:cubicBezTo>
                  <a:lnTo>
                    <a:pt x="0" y="124460"/>
                  </a:lnTo>
                  <a:cubicBezTo>
                    <a:pt x="0" y="55880"/>
                    <a:pt x="55880" y="0"/>
                    <a:pt x="124460" y="0"/>
                  </a:cubicBezTo>
                  <a:lnTo>
                    <a:pt x="2003231" y="0"/>
                  </a:lnTo>
                  <a:cubicBezTo>
                    <a:pt x="2071811" y="0"/>
                    <a:pt x="2127691" y="55880"/>
                    <a:pt x="2127691" y="124460"/>
                  </a:cubicBezTo>
                  <a:lnTo>
                    <a:pt x="2127691" y="636662"/>
                  </a:lnTo>
                  <a:cubicBezTo>
                    <a:pt x="2127691" y="705242"/>
                    <a:pt x="2071811" y="761122"/>
                    <a:pt x="2003231" y="761122"/>
                  </a:cubicBezTo>
                  <a:close/>
                </a:path>
              </a:pathLst>
            </a:custGeom>
            <a:solidFill>
              <a:srgbClr val="2E2D2D">
                <a:alpha val="60000"/>
              </a:srgbClr>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7839160" y="1712794"/>
            <a:ext cx="1061139" cy="1059391"/>
          </a:xfrm>
          <a:prstGeom prst="rect">
            <a:avLst/>
          </a:prstGeom>
        </p:spPr>
      </p:pic>
      <p:grpSp>
        <p:nvGrpSpPr>
          <p:cNvPr id="7" name="Group 7"/>
          <p:cNvGrpSpPr/>
          <p:nvPr/>
        </p:nvGrpSpPr>
        <p:grpSpPr>
          <a:xfrm>
            <a:off x="8271493" y="4402587"/>
            <a:ext cx="8301474" cy="2221872"/>
            <a:chOff x="0" y="0"/>
            <a:chExt cx="2467421" cy="660400"/>
          </a:xfrm>
        </p:grpSpPr>
        <p:sp>
          <p:nvSpPr>
            <p:cNvPr id="8" name="Freeform 8"/>
            <p:cNvSpPr/>
            <p:nvPr/>
          </p:nvSpPr>
          <p:spPr>
            <a:xfrm>
              <a:off x="0" y="0"/>
              <a:ext cx="2467421" cy="660400"/>
            </a:xfrm>
            <a:custGeom>
              <a:avLst/>
              <a:gdLst/>
              <a:ahLst/>
              <a:cxnLst/>
              <a:rect l="l" t="t" r="r" b="b"/>
              <a:pathLst>
                <a:path w="2467421" h="660400">
                  <a:moveTo>
                    <a:pt x="2342961" y="660400"/>
                  </a:moveTo>
                  <a:lnTo>
                    <a:pt x="124460" y="660400"/>
                  </a:lnTo>
                  <a:cubicBezTo>
                    <a:pt x="55880" y="660400"/>
                    <a:pt x="0" y="604520"/>
                    <a:pt x="0" y="535940"/>
                  </a:cubicBezTo>
                  <a:lnTo>
                    <a:pt x="0" y="124460"/>
                  </a:lnTo>
                  <a:cubicBezTo>
                    <a:pt x="0" y="55880"/>
                    <a:pt x="55880" y="0"/>
                    <a:pt x="124460" y="0"/>
                  </a:cubicBezTo>
                  <a:lnTo>
                    <a:pt x="2342961" y="0"/>
                  </a:lnTo>
                  <a:cubicBezTo>
                    <a:pt x="2411541" y="0"/>
                    <a:pt x="2467421" y="55880"/>
                    <a:pt x="2467421" y="124460"/>
                  </a:cubicBezTo>
                  <a:lnTo>
                    <a:pt x="2467421" y="535940"/>
                  </a:lnTo>
                  <a:cubicBezTo>
                    <a:pt x="2467421" y="604520"/>
                    <a:pt x="2411541" y="660400"/>
                    <a:pt x="2342961" y="660400"/>
                  </a:cubicBezTo>
                  <a:close/>
                </a:path>
              </a:pathLst>
            </a:custGeom>
            <a:solidFill>
              <a:srgbClr val="2E2D2D">
                <a:alpha val="60000"/>
              </a:srgbClr>
            </a:solidFill>
          </p:spPr>
        </p:sp>
      </p:grpSp>
      <p:grpSp>
        <p:nvGrpSpPr>
          <p:cNvPr id="9" name="Group 9"/>
          <p:cNvGrpSpPr/>
          <p:nvPr/>
        </p:nvGrpSpPr>
        <p:grpSpPr>
          <a:xfrm>
            <a:off x="7265984" y="7199448"/>
            <a:ext cx="8305860" cy="1838501"/>
            <a:chOff x="0" y="0"/>
            <a:chExt cx="2983512" cy="660400"/>
          </a:xfrm>
        </p:grpSpPr>
        <p:sp>
          <p:nvSpPr>
            <p:cNvPr id="10" name="Freeform 10"/>
            <p:cNvSpPr/>
            <p:nvPr/>
          </p:nvSpPr>
          <p:spPr>
            <a:xfrm>
              <a:off x="0" y="0"/>
              <a:ext cx="2983512" cy="660400"/>
            </a:xfrm>
            <a:custGeom>
              <a:avLst/>
              <a:gdLst/>
              <a:ahLst/>
              <a:cxnLst/>
              <a:rect l="l" t="t" r="r" b="b"/>
              <a:pathLst>
                <a:path w="2983512" h="660400">
                  <a:moveTo>
                    <a:pt x="2859052" y="660400"/>
                  </a:moveTo>
                  <a:lnTo>
                    <a:pt x="124460" y="660400"/>
                  </a:lnTo>
                  <a:cubicBezTo>
                    <a:pt x="55880" y="660400"/>
                    <a:pt x="0" y="604520"/>
                    <a:pt x="0" y="535940"/>
                  </a:cubicBezTo>
                  <a:lnTo>
                    <a:pt x="0" y="124460"/>
                  </a:lnTo>
                  <a:cubicBezTo>
                    <a:pt x="0" y="55880"/>
                    <a:pt x="55880" y="0"/>
                    <a:pt x="124460" y="0"/>
                  </a:cubicBezTo>
                  <a:lnTo>
                    <a:pt x="2859052" y="0"/>
                  </a:lnTo>
                  <a:cubicBezTo>
                    <a:pt x="2927632" y="0"/>
                    <a:pt x="2983512" y="55880"/>
                    <a:pt x="2983512" y="124460"/>
                  </a:cubicBezTo>
                  <a:lnTo>
                    <a:pt x="2983512" y="535940"/>
                  </a:lnTo>
                  <a:cubicBezTo>
                    <a:pt x="2983512" y="604520"/>
                    <a:pt x="2927632" y="660400"/>
                    <a:pt x="2859052" y="660400"/>
                  </a:cubicBezTo>
                  <a:close/>
                </a:path>
              </a:pathLst>
            </a:custGeom>
            <a:solidFill>
              <a:srgbClr val="2E2D2D">
                <a:alpha val="60000"/>
              </a:srgbClr>
            </a:solidFill>
          </p:spPr>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7839160" y="7590188"/>
            <a:ext cx="1061139" cy="1059391"/>
          </a:xfrm>
          <a:prstGeom prst="rect">
            <a:avLst/>
          </a:prstGeom>
        </p:spPr>
      </p:pic>
      <p:sp>
        <p:nvSpPr>
          <p:cNvPr id="12" name="TextBox 12"/>
          <p:cNvSpPr txBox="1"/>
          <p:nvPr/>
        </p:nvSpPr>
        <p:spPr>
          <a:xfrm>
            <a:off x="1028700" y="3404037"/>
            <a:ext cx="3827424" cy="1576071"/>
          </a:xfrm>
          <a:prstGeom prst="rect">
            <a:avLst/>
          </a:prstGeom>
        </p:spPr>
        <p:txBody>
          <a:bodyPr lIns="0" tIns="0" rIns="0" bIns="0" rtlCol="0" anchor="t">
            <a:spAutoFit/>
          </a:bodyPr>
          <a:lstStyle/>
          <a:p>
            <a:pPr>
              <a:lnSpc>
                <a:spcPts val="3779"/>
              </a:lnSpc>
            </a:pPr>
            <a:r>
              <a:rPr lang="en-US" sz="2699" dirty="0">
                <a:solidFill>
                  <a:srgbClr val="FFFFFF"/>
                </a:solidFill>
                <a:latin typeface="Garet"/>
              </a:rPr>
              <a:t>It's not just a process model,</a:t>
            </a:r>
          </a:p>
          <a:p>
            <a:pPr marL="0" lvl="0" indent="0">
              <a:lnSpc>
                <a:spcPts val="5179"/>
              </a:lnSpc>
            </a:pPr>
            <a:r>
              <a:rPr lang="en-US" sz="3699" dirty="0">
                <a:solidFill>
                  <a:srgbClr val="FFFFFF"/>
                </a:solidFill>
                <a:latin typeface="Garet Bold"/>
              </a:rPr>
              <a:t>It's a Mindset</a:t>
            </a:r>
          </a:p>
        </p:txBody>
      </p:sp>
      <p:sp>
        <p:nvSpPr>
          <p:cNvPr id="13" name="TextBox 13"/>
          <p:cNvSpPr txBox="1"/>
          <p:nvPr/>
        </p:nvSpPr>
        <p:spPr>
          <a:xfrm>
            <a:off x="1028700" y="1706738"/>
            <a:ext cx="5742786" cy="1221105"/>
          </a:xfrm>
          <a:prstGeom prst="rect">
            <a:avLst/>
          </a:prstGeom>
        </p:spPr>
        <p:txBody>
          <a:bodyPr lIns="0" tIns="0" rIns="0" bIns="0" rtlCol="0" anchor="t">
            <a:spAutoFit/>
          </a:bodyPr>
          <a:lstStyle/>
          <a:p>
            <a:pPr marL="0" lvl="0" indent="0">
              <a:lnSpc>
                <a:spcPts val="7200"/>
              </a:lnSpc>
            </a:pPr>
            <a:r>
              <a:rPr lang="en-US" sz="7200" dirty="0">
                <a:solidFill>
                  <a:srgbClr val="FFBD59"/>
                </a:solidFill>
                <a:latin typeface="Mont Bold"/>
              </a:rPr>
              <a:t>Agile Model</a:t>
            </a:r>
          </a:p>
        </p:txBody>
      </p:sp>
      <p:sp>
        <p:nvSpPr>
          <p:cNvPr id="14" name="TextBox 14"/>
          <p:cNvSpPr txBox="1"/>
          <p:nvPr/>
        </p:nvSpPr>
        <p:spPr>
          <a:xfrm>
            <a:off x="9243725" y="1086660"/>
            <a:ext cx="5761322" cy="2594610"/>
          </a:xfrm>
          <a:prstGeom prst="rect">
            <a:avLst/>
          </a:prstGeom>
        </p:spPr>
        <p:txBody>
          <a:bodyPr lIns="0" tIns="0" rIns="0" bIns="0" rtlCol="0" anchor="t">
            <a:spAutoFit/>
          </a:bodyPr>
          <a:lstStyle/>
          <a:p>
            <a:pPr>
              <a:lnSpc>
                <a:spcPts val="2940"/>
              </a:lnSpc>
            </a:pPr>
            <a:r>
              <a:rPr lang="en-US" sz="2100" dirty="0">
                <a:solidFill>
                  <a:srgbClr val="FFFFFF"/>
                </a:solidFill>
                <a:latin typeface="Garet"/>
              </a:rPr>
              <a:t>Agile provides us a set of values &amp; principles which helps us in making decisions .it doesn’t make decisions for you, instead it gives a foundation to make decisions that result in better software development.</a:t>
            </a:r>
          </a:p>
          <a:p>
            <a:pPr marL="0" lvl="0" indent="0">
              <a:lnSpc>
                <a:spcPts val="2940"/>
              </a:lnSpc>
            </a:pPr>
            <a:endParaRPr lang="en-US" sz="2100" dirty="0">
              <a:solidFill>
                <a:srgbClr val="FFFFFF"/>
              </a:solidFill>
              <a:latin typeface="Garet"/>
            </a:endParaRPr>
          </a:p>
        </p:txBody>
      </p:sp>
      <p:sp>
        <p:nvSpPr>
          <p:cNvPr id="15" name="TextBox 15"/>
          <p:cNvSpPr txBox="1"/>
          <p:nvPr/>
        </p:nvSpPr>
        <p:spPr>
          <a:xfrm>
            <a:off x="10358771" y="4745898"/>
            <a:ext cx="5761322" cy="148018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Our highest priority is to satisfy customer with welcoming changing requirements. working software is primary, measure of progress.</a:t>
            </a:r>
          </a:p>
        </p:txBody>
      </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8843148" y="4980107"/>
            <a:ext cx="1061139" cy="1059391"/>
          </a:xfrm>
          <a:prstGeom prst="rect">
            <a:avLst/>
          </a:prstGeom>
        </p:spPr>
      </p:pic>
      <p:sp>
        <p:nvSpPr>
          <p:cNvPr id="17" name="TextBox 17"/>
          <p:cNvSpPr txBox="1"/>
          <p:nvPr/>
        </p:nvSpPr>
        <p:spPr>
          <a:xfrm>
            <a:off x="9224675" y="7685438"/>
            <a:ext cx="6452261" cy="737234"/>
          </a:xfrm>
          <a:prstGeom prst="rect">
            <a:avLst/>
          </a:prstGeom>
        </p:spPr>
        <p:txBody>
          <a:bodyPr lIns="0" tIns="0" rIns="0" bIns="0" rtlCol="0" anchor="t">
            <a:spAutoFit/>
          </a:bodyPr>
          <a:lstStyle/>
          <a:p>
            <a:pPr>
              <a:lnSpc>
                <a:spcPts val="2940"/>
              </a:lnSpc>
            </a:pPr>
            <a:r>
              <a:rPr lang="en-US" sz="2100" dirty="0">
                <a:solidFill>
                  <a:srgbClr val="FFFFFF"/>
                </a:solidFill>
                <a:latin typeface="Garet"/>
              </a:rPr>
              <a:t>Simplicity–the art of maximizing the amount of work not done–is essential.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2111940" y="0"/>
            <a:ext cx="6176060" cy="4114800"/>
          </a:xfrm>
          <a:prstGeom prst="rect">
            <a:avLst/>
          </a:prstGeom>
        </p:spPr>
      </p:pic>
      <p:pic>
        <p:nvPicPr>
          <p:cNvPr id="4" name="Picture 4"/>
          <p:cNvPicPr>
            <a:picLocks noChangeAspect="1"/>
          </p:cNvPicPr>
          <p:nvPr/>
        </p:nvPicPr>
        <p:blipFill>
          <a:blip r:embed="rId5"/>
          <a:srcRect/>
          <a:stretch>
            <a:fillRect/>
          </a:stretch>
        </p:blipFill>
        <p:spPr>
          <a:xfrm>
            <a:off x="2620983" y="2502766"/>
            <a:ext cx="13046034" cy="4462369"/>
          </a:xfrm>
          <a:prstGeom prst="rect">
            <a:avLst/>
          </a:prstGeom>
        </p:spPr>
      </p:pic>
      <p:sp>
        <p:nvSpPr>
          <p:cNvPr id="5" name="TextBox 5"/>
          <p:cNvSpPr txBox="1"/>
          <p:nvPr/>
        </p:nvSpPr>
        <p:spPr>
          <a:xfrm>
            <a:off x="4762104" y="509651"/>
            <a:ext cx="8763791" cy="1352550"/>
          </a:xfrm>
          <a:prstGeom prst="rect">
            <a:avLst/>
          </a:prstGeom>
        </p:spPr>
        <p:txBody>
          <a:bodyPr lIns="0" tIns="0" rIns="0" bIns="0" rtlCol="0" anchor="t">
            <a:spAutoFit/>
          </a:bodyPr>
          <a:lstStyle/>
          <a:p>
            <a:pPr marL="0" lvl="0" indent="0" algn="ctr">
              <a:lnSpc>
                <a:spcPts val="8640"/>
              </a:lnSpc>
            </a:pPr>
            <a:r>
              <a:rPr lang="en-US" sz="7200" dirty="0">
                <a:solidFill>
                  <a:srgbClr val="FFBD59"/>
                </a:solidFill>
                <a:latin typeface="Mont Bold"/>
              </a:rPr>
              <a:t>Agile Iterations</a:t>
            </a:r>
          </a:p>
        </p:txBody>
      </p:sp>
      <p:sp>
        <p:nvSpPr>
          <p:cNvPr id="6" name="TextBox 6"/>
          <p:cNvSpPr txBox="1"/>
          <p:nvPr/>
        </p:nvSpPr>
        <p:spPr>
          <a:xfrm>
            <a:off x="791290" y="7032585"/>
            <a:ext cx="16944260" cy="3413079"/>
          </a:xfrm>
          <a:prstGeom prst="rect">
            <a:avLst/>
          </a:prstGeom>
        </p:spPr>
        <p:txBody>
          <a:bodyPr lIns="0" tIns="0" rIns="0" bIns="0" rtlCol="0" anchor="t">
            <a:spAutoFit/>
          </a:bodyPr>
          <a:lstStyle/>
          <a:p>
            <a:pPr>
              <a:lnSpc>
                <a:spcPts val="4552"/>
              </a:lnSpc>
            </a:pPr>
            <a:r>
              <a:rPr lang="en-US" sz="3251" dirty="0">
                <a:solidFill>
                  <a:srgbClr val="FFBD59"/>
                </a:solidFill>
                <a:latin typeface="Open Sans Light"/>
              </a:rPr>
              <a:t>Agile Methodology is a combination of iterative &amp; incremental process.</a:t>
            </a:r>
          </a:p>
          <a:p>
            <a:pPr>
              <a:lnSpc>
                <a:spcPts val="4552"/>
              </a:lnSpc>
            </a:pPr>
            <a:r>
              <a:rPr lang="en-US" sz="3251" dirty="0">
                <a:solidFill>
                  <a:srgbClr val="FFBD59"/>
                </a:solidFill>
                <a:latin typeface="Open Sans Light"/>
              </a:rPr>
              <a:t>It works in sprint/iteration with time box approach, same set of phases we will be using in each iteration.</a:t>
            </a:r>
          </a:p>
          <a:p>
            <a:pPr>
              <a:lnSpc>
                <a:spcPts val="4552"/>
              </a:lnSpc>
            </a:pPr>
            <a:r>
              <a:rPr lang="en-US" sz="3251" dirty="0">
                <a:solidFill>
                  <a:srgbClr val="FFBD59"/>
                </a:solidFill>
                <a:latin typeface="Open Sans Light"/>
              </a:rPr>
              <a:t>Both development &amp; testing team can work concurrently which was not possible in previous models.</a:t>
            </a:r>
          </a:p>
          <a:p>
            <a:pPr>
              <a:lnSpc>
                <a:spcPts val="4552"/>
              </a:lnSpc>
            </a:pPr>
            <a:endParaRPr lang="en-US" sz="3251" dirty="0">
              <a:solidFill>
                <a:srgbClr val="FFBD59"/>
              </a:solidFill>
              <a:latin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sp>
        <p:nvSpPr>
          <p:cNvPr id="3" name="TextBox 3"/>
          <p:cNvSpPr txBox="1"/>
          <p:nvPr/>
        </p:nvSpPr>
        <p:spPr>
          <a:xfrm>
            <a:off x="11887200" y="579330"/>
            <a:ext cx="5876093" cy="2135505"/>
          </a:xfrm>
          <a:prstGeom prst="rect">
            <a:avLst/>
          </a:prstGeom>
        </p:spPr>
        <p:txBody>
          <a:bodyPr lIns="0" tIns="0" rIns="0" bIns="0" rtlCol="0" anchor="t">
            <a:spAutoFit/>
          </a:bodyPr>
          <a:lstStyle/>
          <a:p>
            <a:pPr marL="0" lvl="0" indent="0">
              <a:lnSpc>
                <a:spcPts val="7200"/>
              </a:lnSpc>
            </a:pPr>
            <a:r>
              <a:rPr lang="en-US" sz="7200" dirty="0">
                <a:solidFill>
                  <a:srgbClr val="FFBD59"/>
                </a:solidFill>
                <a:latin typeface="Mont Bold"/>
              </a:rPr>
              <a:t>Limitations of Agile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144931" y="7215180"/>
            <a:ext cx="8512998" cy="4086239"/>
          </a:xfrm>
          <a:prstGeom prst="rect">
            <a:avLst/>
          </a:prstGeom>
        </p:spPr>
      </p:pic>
      <p:grpSp>
        <p:nvGrpSpPr>
          <p:cNvPr id="5" name="Group 5"/>
          <p:cNvGrpSpPr/>
          <p:nvPr/>
        </p:nvGrpSpPr>
        <p:grpSpPr>
          <a:xfrm>
            <a:off x="1028700" y="2051981"/>
            <a:ext cx="7327124" cy="2055897"/>
            <a:chOff x="0" y="0"/>
            <a:chExt cx="9769499" cy="2741196"/>
          </a:xfrm>
        </p:grpSpPr>
        <p:sp>
          <p:nvSpPr>
            <p:cNvPr id="6" name="TextBox 6"/>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Poor Resource Planning</a:t>
              </a:r>
            </a:p>
          </p:txBody>
        </p:sp>
        <p:sp>
          <p:nvSpPr>
            <p:cNvPr id="7" name="TextBox 7"/>
            <p:cNvSpPr txBox="1"/>
            <p:nvPr/>
          </p:nvSpPr>
          <p:spPr>
            <a:xfrm>
              <a:off x="2004446" y="783491"/>
              <a:ext cx="7765052" cy="19577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Teams w</a:t>
              </a:r>
              <a:r>
                <a:rPr lang="en-US" sz="2100" u="none" dirty="0">
                  <a:solidFill>
                    <a:srgbClr val="FFFFFF"/>
                  </a:solidFill>
                  <a:latin typeface="Garet"/>
                </a:rPr>
                <a:t>on’t know what their result will look like. For even small changes we must execute whole sprint</a:t>
              </a:r>
            </a:p>
            <a:p>
              <a:pPr marL="0" lvl="0" indent="0">
                <a:lnSpc>
                  <a:spcPts val="2940"/>
                </a:lnSpc>
              </a:pPr>
              <a:endParaRPr lang="en-US" sz="2100" u="none" dirty="0">
                <a:solidFill>
                  <a:srgbClr val="FFFFFF"/>
                </a:solidFill>
                <a:latin typeface="Garet"/>
              </a:endParaRP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374904"/>
              <a:ext cx="1414851" cy="1412521"/>
            </a:xfrm>
            <a:prstGeom prst="rect">
              <a:avLst/>
            </a:prstGeom>
          </p:spPr>
        </p:pic>
      </p:grpSp>
      <p:grpSp>
        <p:nvGrpSpPr>
          <p:cNvPr id="9" name="Group 9"/>
          <p:cNvGrpSpPr/>
          <p:nvPr/>
        </p:nvGrpSpPr>
        <p:grpSpPr>
          <a:xfrm>
            <a:off x="1028700" y="4401301"/>
            <a:ext cx="7327124" cy="2055897"/>
            <a:chOff x="0" y="0"/>
            <a:chExt cx="9769499" cy="2741196"/>
          </a:xfrm>
        </p:grpSpPr>
        <p:sp>
          <p:nvSpPr>
            <p:cNvPr id="10" name="TextBox 10"/>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Limited documentation</a:t>
              </a:r>
            </a:p>
          </p:txBody>
        </p:sp>
        <p:sp>
          <p:nvSpPr>
            <p:cNvPr id="11" name="TextBox 11"/>
            <p:cNvSpPr txBox="1"/>
            <p:nvPr/>
          </p:nvSpPr>
          <p:spPr>
            <a:xfrm>
              <a:off x="2004446" y="783491"/>
              <a:ext cx="7765052" cy="19577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D</a:t>
              </a:r>
              <a:r>
                <a:rPr lang="en-US" sz="2100" u="none" dirty="0">
                  <a:solidFill>
                    <a:srgbClr val="FFFFFF"/>
                  </a:solidFill>
                  <a:latin typeface="Garet"/>
                </a:rPr>
                <a:t>ocumentation happens throughout a project, not at the beginning. As a result, it becomes less detailed and often falls to the back burner.</a:t>
              </a:r>
            </a:p>
          </p:txBody>
        </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grpSp>
        <p:nvGrpSpPr>
          <p:cNvPr id="13" name="Group 13"/>
          <p:cNvGrpSpPr/>
          <p:nvPr/>
        </p:nvGrpSpPr>
        <p:grpSpPr>
          <a:xfrm>
            <a:off x="1028700" y="7215180"/>
            <a:ext cx="7327124" cy="2079603"/>
            <a:chOff x="0" y="0"/>
            <a:chExt cx="9769499" cy="2772804"/>
          </a:xfrm>
        </p:grpSpPr>
        <p:sp>
          <p:nvSpPr>
            <p:cNvPr id="14" name="TextBox 14"/>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Fragmented output</a:t>
              </a:r>
            </a:p>
          </p:txBody>
        </p:sp>
        <p:sp>
          <p:nvSpPr>
            <p:cNvPr id="15" name="TextBox 15"/>
            <p:cNvSpPr txBox="1"/>
            <p:nvPr/>
          </p:nvSpPr>
          <p:spPr>
            <a:xfrm>
              <a:off x="2004446" y="815099"/>
              <a:ext cx="7765052" cy="19577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T</a:t>
              </a:r>
              <a:r>
                <a:rPr lang="en-US" sz="2100" u="none" dirty="0">
                  <a:solidFill>
                    <a:srgbClr val="FFFFFF"/>
                  </a:solidFill>
                  <a:latin typeface="Garet"/>
                </a:rPr>
                <a:t>eams work on each component in different cycles, the complete output often becomes very fragmented rather than one cohesive unit.</a:t>
              </a:r>
            </a:p>
          </p:txBody>
        </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grpSp>
        <p:nvGrpSpPr>
          <p:cNvPr id="17" name="Group 17"/>
          <p:cNvGrpSpPr/>
          <p:nvPr/>
        </p:nvGrpSpPr>
        <p:grpSpPr>
          <a:xfrm>
            <a:off x="9932176" y="4103698"/>
            <a:ext cx="7327124" cy="2079603"/>
            <a:chOff x="0" y="0"/>
            <a:chExt cx="9769499" cy="2772804"/>
          </a:xfrm>
        </p:grpSpPr>
        <p:sp>
          <p:nvSpPr>
            <p:cNvPr id="18" name="TextBox 18"/>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No Finite end</a:t>
              </a:r>
            </a:p>
          </p:txBody>
        </p:sp>
        <p:sp>
          <p:nvSpPr>
            <p:cNvPr id="19" name="TextBox 19"/>
            <p:cNvSpPr txBox="1"/>
            <p:nvPr/>
          </p:nvSpPr>
          <p:spPr>
            <a:xfrm>
              <a:off x="2004446" y="815099"/>
              <a:ext cx="7765052" cy="19577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Due to dynamic issues or problems,  p</a:t>
              </a:r>
              <a:r>
                <a:rPr lang="en-US" sz="2100" u="none" dirty="0">
                  <a:solidFill>
                    <a:srgbClr val="FFFFFF"/>
                  </a:solidFill>
                  <a:latin typeface="Garet"/>
                </a:rPr>
                <a:t>rojects have no finite end, as there is never a clear vision of what the “final product” looks like.</a:t>
              </a: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grpSp>
        <p:nvGrpSpPr>
          <p:cNvPr id="21" name="Group 21"/>
          <p:cNvGrpSpPr/>
          <p:nvPr/>
        </p:nvGrpSpPr>
        <p:grpSpPr>
          <a:xfrm>
            <a:off x="9932176" y="7215180"/>
            <a:ext cx="7327124" cy="1893866"/>
            <a:chOff x="0" y="0"/>
            <a:chExt cx="9769499" cy="2525154"/>
          </a:xfrm>
        </p:grpSpPr>
        <p:sp>
          <p:nvSpPr>
            <p:cNvPr id="22" name="TextBox 22"/>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Difficult measurement</a:t>
              </a:r>
            </a:p>
          </p:txBody>
        </p:sp>
        <p:sp>
          <p:nvSpPr>
            <p:cNvPr id="23" name="TextBox 23"/>
            <p:cNvSpPr txBox="1"/>
            <p:nvPr/>
          </p:nvSpPr>
          <p:spPr>
            <a:xfrm>
              <a:off x="2004446" y="1062749"/>
              <a:ext cx="7765052" cy="14624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Tracking progress requires you to look across cycles. That long game makes measuring progress difficult.</a:t>
              </a:r>
            </a:p>
          </p:txBody>
        </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983154">
            <a:off x="-1830086" y="5680708"/>
            <a:ext cx="9169399" cy="5054631"/>
          </a:xfrm>
          <a:prstGeom prst="rect">
            <a:avLst/>
          </a:prstGeom>
        </p:spPr>
      </p:pic>
      <p:sp>
        <p:nvSpPr>
          <p:cNvPr id="4" name="AutoShape 4"/>
          <p:cNvSpPr/>
          <p:nvPr/>
        </p:nvSpPr>
        <p:spPr>
          <a:xfrm rot="5381082">
            <a:off x="4941831" y="3694419"/>
            <a:ext cx="4327378" cy="0"/>
          </a:xfrm>
          <a:prstGeom prst="line">
            <a:avLst/>
          </a:prstGeom>
          <a:ln w="76200" cap="rnd">
            <a:solidFill>
              <a:srgbClr val="FFFFFF"/>
            </a:solidFill>
            <a:prstDash val="sysDot"/>
            <a:headEnd type="none" w="sm" len="sm"/>
            <a:tailEnd type="none" w="sm" len="sm"/>
          </a:ln>
        </p:spPr>
      </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65" t="17261" r="17757" b="17261"/>
          <a:stretch>
            <a:fillRect/>
          </a:stretch>
        </p:blipFill>
        <p:spPr>
          <a:xfrm>
            <a:off x="6631455" y="1094799"/>
            <a:ext cx="948128" cy="948128"/>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65" t="17261" r="17757" b="17261"/>
          <a:stretch>
            <a:fillRect/>
          </a:stretch>
        </p:blipFill>
        <p:spPr>
          <a:xfrm>
            <a:off x="6631455" y="3175948"/>
            <a:ext cx="948128" cy="948128"/>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65" t="17261" r="17757" b="17261"/>
          <a:stretch>
            <a:fillRect/>
          </a:stretch>
        </p:blipFill>
        <p:spPr>
          <a:xfrm>
            <a:off x="6631455" y="5243517"/>
            <a:ext cx="948128" cy="948128"/>
          </a:xfrm>
          <a:prstGeom prst="rect">
            <a:avLst/>
          </a:prstGeom>
        </p:spPr>
      </p:pic>
      <p:pic>
        <p:nvPicPr>
          <p:cNvPr id="8" name="Picture 8"/>
          <p:cNvPicPr>
            <a:picLocks noChangeAspect="1"/>
          </p:cNvPicPr>
          <p:nvPr/>
        </p:nvPicPr>
        <p:blipFill>
          <a:blip r:embed="rId7"/>
          <a:srcRect/>
          <a:stretch>
            <a:fillRect/>
          </a:stretch>
        </p:blipFill>
        <p:spPr>
          <a:xfrm>
            <a:off x="2723785" y="7125587"/>
            <a:ext cx="12840431" cy="316141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01562" y="9676356"/>
            <a:ext cx="453304" cy="471578"/>
          </a:xfrm>
          <a:prstGeom prst="rect">
            <a:avLst/>
          </a:prstGeom>
        </p:spPr>
      </p:pic>
      <p:sp>
        <p:nvSpPr>
          <p:cNvPr id="10" name="TextBox 10"/>
          <p:cNvSpPr txBox="1"/>
          <p:nvPr/>
        </p:nvSpPr>
        <p:spPr>
          <a:xfrm>
            <a:off x="355609" y="2602854"/>
            <a:ext cx="5876093" cy="2135505"/>
          </a:xfrm>
          <a:prstGeom prst="rect">
            <a:avLst/>
          </a:prstGeom>
        </p:spPr>
        <p:txBody>
          <a:bodyPr lIns="0" tIns="0" rIns="0" bIns="0" rtlCol="0" anchor="t">
            <a:spAutoFit/>
          </a:bodyPr>
          <a:lstStyle/>
          <a:p>
            <a:pPr marL="0" lvl="0" indent="0">
              <a:lnSpc>
                <a:spcPts val="7200"/>
              </a:lnSpc>
            </a:pPr>
            <a:r>
              <a:rPr lang="en-US" sz="7200" dirty="0">
                <a:solidFill>
                  <a:srgbClr val="FFBD59"/>
                </a:solidFill>
                <a:latin typeface="Mont Bold"/>
              </a:rPr>
              <a:t>Why Devops over Agile</a:t>
            </a:r>
          </a:p>
        </p:txBody>
      </p:sp>
      <p:sp>
        <p:nvSpPr>
          <p:cNvPr id="11" name="TextBox 11"/>
          <p:cNvSpPr txBox="1"/>
          <p:nvPr/>
        </p:nvSpPr>
        <p:spPr>
          <a:xfrm>
            <a:off x="8152455" y="580949"/>
            <a:ext cx="8873655" cy="1913001"/>
          </a:xfrm>
          <a:prstGeom prst="rect">
            <a:avLst/>
          </a:prstGeom>
        </p:spPr>
        <p:txBody>
          <a:bodyPr lIns="0" tIns="0" rIns="0" bIns="0" rtlCol="0" anchor="t">
            <a:spAutoFit/>
          </a:bodyPr>
          <a:lstStyle/>
          <a:p>
            <a:pPr marL="0" lvl="0" indent="0">
              <a:lnSpc>
                <a:spcPts val="2982"/>
              </a:lnSpc>
            </a:pPr>
            <a:r>
              <a:rPr lang="en-US" sz="2100" dirty="0">
                <a:solidFill>
                  <a:srgbClr val="FFFFFF"/>
                </a:solidFill>
                <a:latin typeface="Mont Bold"/>
              </a:rPr>
              <a:t>Agile is focused on getting smaller teams to collaborate with each other so it can react quickly to the ever-changing consumer needs, whereas  DevOps brings development &amp; operational teams together to allow for quicker software releases which helps to resolve the fragmented output problem.</a:t>
            </a:r>
          </a:p>
        </p:txBody>
      </p:sp>
      <p:sp>
        <p:nvSpPr>
          <p:cNvPr id="12" name="TextBox 12"/>
          <p:cNvSpPr txBox="1"/>
          <p:nvPr/>
        </p:nvSpPr>
        <p:spPr>
          <a:xfrm>
            <a:off x="8152455" y="3090343"/>
            <a:ext cx="8345430" cy="1170051"/>
          </a:xfrm>
          <a:prstGeom prst="rect">
            <a:avLst/>
          </a:prstGeom>
        </p:spPr>
        <p:txBody>
          <a:bodyPr lIns="0" tIns="0" rIns="0" bIns="0" rtlCol="0" anchor="t">
            <a:spAutoFit/>
          </a:bodyPr>
          <a:lstStyle/>
          <a:p>
            <a:pPr marL="0" lvl="0" indent="0">
              <a:lnSpc>
                <a:spcPts val="2982"/>
              </a:lnSpc>
            </a:pPr>
            <a:r>
              <a:rPr lang="en-US" sz="2100" dirty="0">
                <a:solidFill>
                  <a:srgbClr val="FFFFFF"/>
                </a:solidFill>
                <a:latin typeface="Mont Bold"/>
              </a:rPr>
              <a:t>The target area of Agile is Software development whereas the Target area of DevOps is to give end-to-end business solutions and fast delivery</a:t>
            </a:r>
          </a:p>
        </p:txBody>
      </p:sp>
      <p:sp>
        <p:nvSpPr>
          <p:cNvPr id="13" name="TextBox 13"/>
          <p:cNvSpPr txBox="1"/>
          <p:nvPr/>
        </p:nvSpPr>
        <p:spPr>
          <a:xfrm>
            <a:off x="11254866" y="9710889"/>
            <a:ext cx="1394334" cy="404919"/>
          </a:xfrm>
          <a:prstGeom prst="rect">
            <a:avLst/>
          </a:prstGeom>
        </p:spPr>
        <p:txBody>
          <a:bodyPr wrap="square" lIns="0" tIns="0" rIns="0" bIns="0" rtlCol="0" anchor="t">
            <a:spAutoFit/>
          </a:bodyPr>
          <a:lstStyle/>
          <a:p>
            <a:pPr algn="ctr">
              <a:lnSpc>
                <a:spcPts val="3500"/>
              </a:lnSpc>
            </a:pPr>
            <a:r>
              <a:rPr lang="en-US" sz="2500" dirty="0">
                <a:solidFill>
                  <a:srgbClr val="FFFFFF"/>
                </a:solidFill>
                <a:latin typeface="Lato"/>
              </a:rPr>
              <a:t>DEVOPS</a:t>
            </a:r>
          </a:p>
        </p:txBody>
      </p:sp>
      <p:sp>
        <p:nvSpPr>
          <p:cNvPr id="14" name="TextBox 14"/>
          <p:cNvSpPr txBox="1"/>
          <p:nvPr/>
        </p:nvSpPr>
        <p:spPr>
          <a:xfrm>
            <a:off x="8152455" y="5021594"/>
            <a:ext cx="8345430" cy="1170051"/>
          </a:xfrm>
          <a:prstGeom prst="rect">
            <a:avLst/>
          </a:prstGeom>
        </p:spPr>
        <p:txBody>
          <a:bodyPr lIns="0" tIns="0" rIns="0" bIns="0" rtlCol="0" anchor="t">
            <a:spAutoFit/>
          </a:bodyPr>
          <a:lstStyle/>
          <a:p>
            <a:pPr marL="0" lvl="0" indent="0">
              <a:lnSpc>
                <a:spcPts val="2982"/>
              </a:lnSpc>
            </a:pPr>
            <a:r>
              <a:rPr lang="en-US" sz="2100" dirty="0">
                <a:solidFill>
                  <a:srgbClr val="FFFFFF"/>
                </a:solidFill>
                <a:latin typeface="Mont Bold"/>
              </a:rPr>
              <a:t>Due to Continuous integration in DevOps the teams know how their software will look like &amp; can quickly fix a bug without repeating whole lifecycle processes.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2357631" y="-1943100"/>
            <a:ext cx="13572735" cy="13572735"/>
          </a:xfrm>
          <a:prstGeom prst="rect">
            <a:avLst/>
          </a:prstGeom>
        </p:spPr>
      </p:pic>
      <p:sp>
        <p:nvSpPr>
          <p:cNvPr id="4" name="TextBox 4"/>
          <p:cNvSpPr txBox="1"/>
          <p:nvPr/>
        </p:nvSpPr>
        <p:spPr>
          <a:xfrm>
            <a:off x="1510690" y="3932572"/>
            <a:ext cx="15266619" cy="3474082"/>
          </a:xfrm>
          <a:prstGeom prst="rect">
            <a:avLst/>
          </a:prstGeom>
        </p:spPr>
        <p:txBody>
          <a:bodyPr lIns="0" tIns="0" rIns="0" bIns="0" rtlCol="0" anchor="t">
            <a:spAutoFit/>
          </a:bodyPr>
          <a:lstStyle/>
          <a:p>
            <a:pPr algn="ctr">
              <a:lnSpc>
                <a:spcPts val="13399"/>
              </a:lnSpc>
            </a:pPr>
            <a:r>
              <a:rPr lang="en-US" sz="13399" dirty="0">
                <a:solidFill>
                  <a:srgbClr val="FFBD59"/>
                </a:solidFill>
                <a:latin typeface="Libre Franklin Black Bold"/>
              </a:rPr>
              <a:t>DEVOPS LIFECYCLE</a:t>
            </a:r>
          </a:p>
        </p:txBody>
      </p:sp>
      <p:sp>
        <p:nvSpPr>
          <p:cNvPr id="5" name="TextBox 5"/>
          <p:cNvSpPr txBox="1"/>
          <p:nvPr/>
        </p:nvSpPr>
        <p:spPr>
          <a:xfrm>
            <a:off x="1753430" y="2345072"/>
            <a:ext cx="14781140" cy="1330324"/>
          </a:xfrm>
          <a:prstGeom prst="rect">
            <a:avLst/>
          </a:prstGeom>
        </p:spPr>
        <p:txBody>
          <a:bodyPr lIns="0" tIns="0" rIns="0" bIns="0" rtlCol="0" anchor="t">
            <a:spAutoFit/>
          </a:bodyPr>
          <a:lstStyle/>
          <a:p>
            <a:pPr algn="ctr">
              <a:lnSpc>
                <a:spcPts val="9999"/>
              </a:lnSpc>
            </a:pPr>
            <a:r>
              <a:rPr lang="en-US" sz="9999" dirty="0">
                <a:solidFill>
                  <a:srgbClr val="FFBD59"/>
                </a:solidFill>
                <a:latin typeface="Libre Franklin Black Bold"/>
              </a:rPr>
              <a:t>VARIOUS PHASES OF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1868</Words>
  <Application>Microsoft Office PowerPoint</Application>
  <PresentationFormat>Custom</PresentationFormat>
  <Paragraphs>136</Paragraphs>
  <Slides>28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Lato</vt:lpstr>
      <vt:lpstr>Quicksand</vt:lpstr>
      <vt:lpstr>Cooper Hewitt Heavy Bold</vt:lpstr>
      <vt:lpstr>Mont Bold Bold</vt:lpstr>
      <vt:lpstr>Mont Bold</vt:lpstr>
      <vt:lpstr>Garet</vt:lpstr>
      <vt:lpstr>Arial</vt:lpstr>
      <vt:lpstr>Libre Franklin Black Bold</vt:lpstr>
      <vt:lpstr>Roboto</vt:lpstr>
      <vt:lpstr>Open Sans Light</vt:lpstr>
      <vt:lpstr>Calibri</vt:lpstr>
      <vt:lpstr>Garet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x SEPM</dc:title>
  <cp:lastModifiedBy>namit19csu185</cp:lastModifiedBy>
  <cp:revision>6</cp:revision>
  <dcterms:created xsi:type="dcterms:W3CDTF">2006-08-16T00:00:00Z</dcterms:created>
  <dcterms:modified xsi:type="dcterms:W3CDTF">2022-03-08T18:54:41Z</dcterms:modified>
  <dc:identifier>DAE5c-tBJaM</dc:identifier>
</cp:coreProperties>
</file>